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media/image7.jpeg" ContentType="image/jpeg"/>
  <Override PartName="/ppt/media/image8.jpeg" ContentType="image/jpeg"/>
  <Override PartName="/ppt/media/image9.jpeg" ContentType="image/jpeg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media/image10.jpeg" ContentType="image/jpeg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media/image11.jpeg" ContentType="image/jpeg"/>
  <Override PartName="/ppt/charts/chart6.xml" ContentType="application/vnd.openxmlformats-officedocument.drawingml.chart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chemeClr val="accent5"/>
              </a:solidFill>
              <a:prstDash val="solid"/>
              <a:round/>
            </a:ln>
          </a:left>
          <a:right>
            <a:ln w="12700" cap="flat">
              <a:solidFill>
                <a:schemeClr val="accent5"/>
              </a:solidFill>
              <a:prstDash val="solid"/>
              <a:round/>
            </a:ln>
          </a:right>
          <a:top>
            <a:ln w="12700" cap="flat">
              <a:solidFill>
                <a:schemeClr val="accent5"/>
              </a:solidFill>
              <a:prstDash val="solid"/>
              <a:round/>
            </a:ln>
          </a:top>
          <a:bottom>
            <a:ln w="12700" cap="flat">
              <a:solidFill>
                <a:schemeClr val="accent5"/>
              </a:solidFill>
              <a:prstDash val="solid"/>
              <a:round/>
            </a:ln>
          </a:bottom>
          <a:insideH>
            <a:ln w="12700" cap="flat">
              <a:solidFill>
                <a:schemeClr val="accent5"/>
              </a:solidFill>
              <a:prstDash val="solid"/>
              <a:round/>
            </a:ln>
          </a:insideH>
          <a:insideV>
            <a:ln w="12700" cap="flat">
              <a:solidFill>
                <a:schemeClr val="accent5"/>
              </a:solidFill>
              <a:prstDash val="solid"/>
              <a:round/>
            </a:ln>
          </a:insideV>
        </a:tcBdr>
        <a:fill>
          <a:solidFill>
            <a:schemeClr val="accent5">
              <a:alpha val="20000"/>
            </a:scheme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chemeClr val="accent5"/>
              </a:solidFill>
              <a:prstDash val="solid"/>
              <a:round/>
            </a:ln>
          </a:left>
          <a:right>
            <a:ln w="12700" cap="flat">
              <a:solidFill>
                <a:schemeClr val="accent5"/>
              </a:solidFill>
              <a:prstDash val="solid"/>
              <a:round/>
            </a:ln>
          </a:right>
          <a:top>
            <a:ln w="12700" cap="flat">
              <a:solidFill>
                <a:schemeClr val="accent5"/>
              </a:solidFill>
              <a:prstDash val="solid"/>
              <a:round/>
            </a:ln>
          </a:top>
          <a:bottom>
            <a:ln w="12700" cap="flat">
              <a:solidFill>
                <a:schemeClr val="accent5"/>
              </a:solidFill>
              <a:prstDash val="solid"/>
              <a:round/>
            </a:ln>
          </a:bottom>
          <a:insideH>
            <a:ln w="12700" cap="flat">
              <a:solidFill>
                <a:schemeClr val="accent5"/>
              </a:solidFill>
              <a:prstDash val="solid"/>
              <a:round/>
            </a:ln>
          </a:insideH>
          <a:insideV>
            <a:ln w="12700" cap="flat">
              <a:solidFill>
                <a:schemeClr val="accent5"/>
              </a:solidFill>
              <a:prstDash val="solid"/>
              <a:round/>
            </a:ln>
          </a:insideV>
        </a:tcBdr>
        <a:fill>
          <a:solidFill>
            <a:schemeClr val="accent5">
              <a:alpha val="20000"/>
            </a:scheme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chemeClr val="accent5"/>
              </a:solidFill>
              <a:prstDash val="solid"/>
              <a:round/>
            </a:ln>
          </a:left>
          <a:right>
            <a:ln w="12700" cap="flat">
              <a:solidFill>
                <a:schemeClr val="accent5"/>
              </a:solidFill>
              <a:prstDash val="solid"/>
              <a:round/>
            </a:ln>
          </a:right>
          <a:top>
            <a:ln w="50800" cap="flat">
              <a:solidFill>
                <a:schemeClr val="accent5"/>
              </a:solidFill>
              <a:prstDash val="solid"/>
              <a:round/>
            </a:ln>
          </a:top>
          <a:bottom>
            <a:ln w="12700" cap="flat">
              <a:solidFill>
                <a:schemeClr val="accent5"/>
              </a:solidFill>
              <a:prstDash val="solid"/>
              <a:round/>
            </a:ln>
          </a:bottom>
          <a:insideH>
            <a:ln w="12700" cap="flat">
              <a:solidFill>
                <a:schemeClr val="accent5"/>
              </a:solidFill>
              <a:prstDash val="solid"/>
              <a:round/>
            </a:ln>
          </a:insideH>
          <a:insideV>
            <a:ln w="12700" cap="flat">
              <a:solidFill>
                <a:schemeClr val="accent5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chemeClr val="accent5"/>
              </a:solidFill>
              <a:prstDash val="solid"/>
              <a:round/>
            </a:ln>
          </a:left>
          <a:right>
            <a:ln w="12700" cap="flat">
              <a:solidFill>
                <a:schemeClr val="accent5"/>
              </a:solidFill>
              <a:prstDash val="solid"/>
              <a:round/>
            </a:ln>
          </a:right>
          <a:top>
            <a:ln w="12700" cap="flat">
              <a:solidFill>
                <a:schemeClr val="accent5"/>
              </a:solidFill>
              <a:prstDash val="solid"/>
              <a:round/>
            </a:ln>
          </a:top>
          <a:bottom>
            <a:ln w="25400" cap="flat">
              <a:solidFill>
                <a:schemeClr val="accent5"/>
              </a:solidFill>
              <a:prstDash val="solid"/>
              <a:round/>
            </a:ln>
          </a:bottom>
          <a:insideH>
            <a:ln w="12700" cap="flat">
              <a:solidFill>
                <a:schemeClr val="accent5"/>
              </a:solidFill>
              <a:prstDash val="solid"/>
              <a:round/>
            </a:ln>
          </a:insideH>
          <a:insideV>
            <a:ln w="12700" cap="flat">
              <a:solidFill>
                <a:schemeClr val="accent5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4EA"/>
          </a:solidFill>
        </a:fill>
      </a:tcStyle>
    </a:wholeTbl>
    <a:band2H>
      <a:tcTxStyle b="def" i="def"/>
      <a:tcStyle>
        <a:tcBdr/>
        <a:fill>
          <a:solidFill>
            <a:srgbClr val="E8EBF5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 b="def" i="def"/>
      <a:tcStyle>
        <a:tcBdr/>
        <a:fill>
          <a:solidFill>
            <a:srgbClr val="F0F0F0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 b="def" i="def"/>
      <a:tcStyle>
        <a:tcBdr/>
        <a:fill>
          <a:solidFill>
            <a:srgbClr val="EBF1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/Relationships>

</file>

<file path=ppt/charts/_rels/chart1.xml.rels><?xml version="1.0" encoding="UTF-8"?>
<Relationships xmlns="http://schemas.openxmlformats.org/package/2006/relationships"><Relationship Id="rId1" Type="http://schemas.openxmlformats.org/officeDocument/2006/relationships/package" Target="../embeddings/Microsoft_Excel_Sheet1.xlsx"/></Relationships>

</file>

<file path=ppt/charts/_rels/chart2.xml.rels><?xml version="1.0" encoding="UTF-8"?>
<Relationships xmlns="http://schemas.openxmlformats.org/package/2006/relationships"><Relationship Id="rId1" Type="http://schemas.openxmlformats.org/officeDocument/2006/relationships/package" Target="../embeddings/Microsoft_Excel_Sheet2.xlsx"/></Relationships>

</file>

<file path=ppt/charts/_rels/chart3.xml.rels><?xml version="1.0" encoding="UTF-8"?>
<Relationships xmlns="http://schemas.openxmlformats.org/package/2006/relationships"><Relationship Id="rId1" Type="http://schemas.openxmlformats.org/officeDocument/2006/relationships/package" Target="../embeddings/Microsoft_Excel_Sheet3.xlsx"/></Relationships>

</file>

<file path=ppt/charts/_rels/chart4.xml.rels><?xml version="1.0" encoding="UTF-8"?>
<Relationships xmlns="http://schemas.openxmlformats.org/package/2006/relationships"><Relationship Id="rId1" Type="http://schemas.openxmlformats.org/officeDocument/2006/relationships/package" Target="../embeddings/Microsoft_Excel_Sheet4.xlsx"/></Relationships>

</file>

<file path=ppt/charts/_rels/chart5.xml.rels><?xml version="1.0" encoding="UTF-8"?>
<Relationships xmlns="http://schemas.openxmlformats.org/package/2006/relationships"><Relationship Id="rId1" Type="http://schemas.openxmlformats.org/officeDocument/2006/relationships/package" Target="../embeddings/Microsoft_Excel_Sheet5.xlsx"/></Relationships>

</file>

<file path=ppt/charts/_rels/chart6.xml.rels><?xml version="1.0" encoding="UTF-8"?>
<Relationships xmlns="http://schemas.openxmlformats.org/package/2006/relationships"><Relationship Id="rId1" Type="http://schemas.openxmlformats.org/officeDocument/2006/relationships/package" Target="../embeddings/Microsoft_Excel_Sheet6.xlsx"/></Relationships>
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roundedCorners val="0"/>
  <c:chart>
    <c:autoTitleDeleted val="1"/>
    <c:view3D>
      <c:rotX val="50"/>
      <c:hPercent val="50"/>
      <c:rotY val="0"/>
      <c:depthPercent val="100"/>
      <c:rAngAx val="0"/>
      <c:perspective val="30"/>
    </c:view3D>
    <c:floor>
      <c:spPr>
        <a:noFill/>
        <a:ln>
          <a:noFill/>
        </a:ln>
        <a:effectLst/>
        <a:sp3d/>
      </c:spPr>
    </c:floor>
    <c:sideWall>
      <c:spPr>
        <a:noFill/>
        <a:ln>
          <a:noFill/>
        </a:ln>
        <a:effectLst/>
        <a:sp3d/>
      </c:spPr>
    </c:sideWall>
    <c:backWall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0.146372"/>
          <c:y val="0.005"/>
          <c:w val="0.641947"/>
          <c:h val="0.690275"/>
        </c:manualLayout>
      </c:layout>
      <c:pie3DChart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597597"/>
            </a:solidFill>
            <a:ln w="12700" cap="flat">
              <a:noFill/>
              <a:miter lim="400000"/>
            </a:ln>
            <a:effectLst/>
            <a:sp3d prstMaterial="matte"/>
          </c:spPr>
          <c:explosion val="0"/>
          <c:dPt>
            <c:idx val="0"/>
            <c:explosion val="0"/>
            <c:spPr>
              <a:solidFill>
                <a:srgbClr val="597597"/>
              </a:solidFill>
              <a:ln w="12700" cap="flat">
                <a:noFill/>
                <a:miter lim="400000"/>
              </a:ln>
              <a:effectLst/>
              <a:sp3d prstMaterial="matte"/>
            </c:spPr>
          </c:dPt>
          <c:dPt>
            <c:idx val="1"/>
            <c:explosion val="0"/>
            <c:spPr>
              <a:solidFill>
                <a:srgbClr val="5775A4"/>
              </a:solidFill>
              <a:ln w="12700" cap="flat">
                <a:noFill/>
                <a:miter lim="400000"/>
              </a:ln>
              <a:effectLst/>
              <a:sp3d prstMaterial="matte"/>
            </c:spPr>
          </c:dPt>
          <c:dPt>
            <c:idx val="2"/>
            <c:explosion val="0"/>
            <c:spPr>
              <a:solidFill>
                <a:srgbClr val="706DB2"/>
              </a:solidFill>
              <a:ln w="12700" cap="flat">
                <a:noFill/>
                <a:miter lim="400000"/>
              </a:ln>
              <a:effectLst/>
              <a:sp3d prstMaterial="matte"/>
            </c:spPr>
          </c:dPt>
          <c:dPt>
            <c:idx val="3"/>
            <c:explosion val="0"/>
            <c:spPr>
              <a:solidFill>
                <a:srgbClr val="7178B2"/>
              </a:solidFill>
              <a:ln w="12700" cap="flat">
                <a:noFill/>
                <a:miter lim="400000"/>
              </a:ln>
              <a:effectLst/>
              <a:sp3d prstMaterial="matte"/>
            </c:spPr>
          </c:dPt>
          <c:dPt>
            <c:idx val="4"/>
            <c:explosion val="0"/>
            <c:spPr>
              <a:solidFill>
                <a:srgbClr val="953FA9"/>
              </a:solidFill>
              <a:ln w="12700" cap="flat">
                <a:noFill/>
                <a:miter lim="400000"/>
              </a:ln>
              <a:effectLst/>
              <a:sp3d prstMaterial="matte"/>
            </c:spPr>
          </c:dPt>
          <c:dPt>
            <c:idx val="5"/>
            <c:explosion val="0"/>
            <c:spPr>
              <a:solidFill>
                <a:srgbClr val="8C0F9D"/>
              </a:solidFill>
              <a:ln w="12700" cap="flat">
                <a:noFill/>
                <a:miter lim="400000"/>
              </a:ln>
              <a:effectLst/>
              <a:sp3d prstMaterial="matte"/>
            </c:spPr>
          </c:dPt>
          <c:dPt>
            <c:idx val="6"/>
            <c:explosion val="0"/>
            <c:spPr>
              <a:solidFill>
                <a:srgbClr val="5A157F"/>
              </a:solidFill>
              <a:ln w="12700" cap="flat">
                <a:noFill/>
                <a:miter lim="400000"/>
              </a:ln>
              <a:effectLst/>
              <a:sp3d prstMaterial="matte"/>
            </c:spPr>
          </c:dPt>
          <c:dPt>
            <c:idx val="7"/>
            <c:explosion val="0"/>
            <c:spPr>
              <a:solidFill>
                <a:srgbClr val="7925A1"/>
              </a:solidFill>
              <a:ln w="12700" cap="flat">
                <a:noFill/>
                <a:miter lim="400000"/>
              </a:ln>
              <a:effectLst/>
              <a:sp3d prstMaterial="matte"/>
            </c:spPr>
          </c:dPt>
          <c:dLbls>
            <c:dLbl>
              <c:idx val="0"/>
              <c:numFmt formatCode="0.0%" sourceLinked="0"/>
              <c:txPr>
                <a:bodyPr/>
                <a:lstStyle/>
                <a:p>
                  <a:pPr>
                    <a:defRPr b="0" i="0" strike="noStrike" sz="1100" u="none">
                      <a:solidFill>
                        <a:srgbClr val="FFFFFF"/>
                      </a:solidFill>
                      <a:latin typeface="Helvetica"/>
                    </a:defRPr>
                  </a:pPr>
                </a:p>
              </c:txPr>
              <c:dLblPos val="outEnd"/>
              <c:showLegendKey val="0"/>
              <c:showVal val="0"/>
              <c:showCatName val="0"/>
              <c:showSerName val="0"/>
              <c:showPercent val="1"/>
              <c:showBubbleSize val="0"/>
            </c:dLbl>
            <c:dLbl>
              <c:idx val="1"/>
              <c:numFmt formatCode="0.0%" sourceLinked="0"/>
              <c:txPr>
                <a:bodyPr/>
                <a:lstStyle/>
                <a:p>
                  <a:pPr>
                    <a:defRPr b="0" i="0" strike="noStrike" sz="1100" u="none">
                      <a:solidFill>
                        <a:srgbClr val="FFFFFF"/>
                      </a:solidFill>
                      <a:latin typeface="Helvetica"/>
                    </a:defRPr>
                  </a:pPr>
                </a:p>
              </c:txPr>
              <c:dLblPos val="outEnd"/>
              <c:showLegendKey val="0"/>
              <c:showVal val="0"/>
              <c:showCatName val="0"/>
              <c:showSerName val="0"/>
              <c:showPercent val="1"/>
              <c:showBubbleSize val="0"/>
            </c:dLbl>
            <c:dLbl>
              <c:idx val="2"/>
              <c:numFmt formatCode="0.0%" sourceLinked="0"/>
              <c:txPr>
                <a:bodyPr/>
                <a:lstStyle/>
                <a:p>
                  <a:pPr>
                    <a:defRPr b="0" i="0" strike="noStrike" sz="1100" u="none">
                      <a:solidFill>
                        <a:srgbClr val="FFFFFF"/>
                      </a:solidFill>
                      <a:latin typeface="Helvetica"/>
                    </a:defRPr>
                  </a:pPr>
                </a:p>
              </c:txPr>
              <c:dLblPos val="outEnd"/>
              <c:showLegendKey val="0"/>
              <c:showVal val="0"/>
              <c:showCatName val="0"/>
              <c:showSerName val="0"/>
              <c:showPercent val="1"/>
              <c:showBubbleSize val="0"/>
            </c:dLbl>
            <c:dLbl>
              <c:idx val="3"/>
              <c:numFmt formatCode="0.0%" sourceLinked="0"/>
              <c:txPr>
                <a:bodyPr/>
                <a:lstStyle/>
                <a:p>
                  <a:pPr>
                    <a:defRPr b="0" i="0" strike="noStrike" sz="1100" u="none">
                      <a:solidFill>
                        <a:srgbClr val="FFFFFF"/>
                      </a:solidFill>
                      <a:latin typeface="Helvetica"/>
                    </a:defRPr>
                  </a:pPr>
                </a:p>
              </c:txPr>
              <c:dLblPos val="outEnd"/>
              <c:showLegendKey val="0"/>
              <c:showVal val="0"/>
              <c:showCatName val="0"/>
              <c:showSerName val="0"/>
              <c:showPercent val="1"/>
              <c:showBubbleSize val="0"/>
            </c:dLbl>
            <c:dLbl>
              <c:idx val="4"/>
              <c:numFmt formatCode="0.0%" sourceLinked="0"/>
              <c:txPr>
                <a:bodyPr/>
                <a:lstStyle/>
                <a:p>
                  <a:pPr>
                    <a:defRPr b="0" i="0" strike="noStrike" sz="1100" u="none">
                      <a:solidFill>
                        <a:srgbClr val="FFFFFF"/>
                      </a:solidFill>
                      <a:latin typeface="Helvetica"/>
                    </a:defRPr>
                  </a:pPr>
                </a:p>
              </c:txPr>
              <c:dLblPos val="outEnd"/>
              <c:showLegendKey val="0"/>
              <c:showVal val="0"/>
              <c:showCatName val="0"/>
              <c:showSerName val="0"/>
              <c:showPercent val="1"/>
              <c:showBubbleSize val="0"/>
            </c:dLbl>
            <c:dLbl>
              <c:idx val="5"/>
              <c:numFmt formatCode="0.0%" sourceLinked="0"/>
              <c:txPr>
                <a:bodyPr/>
                <a:lstStyle/>
                <a:p>
                  <a:pPr>
                    <a:defRPr b="0" i="0" strike="noStrike" sz="1100" u="none">
                      <a:solidFill>
                        <a:srgbClr val="FFFFFF"/>
                      </a:solidFill>
                      <a:latin typeface="Helvetica"/>
                    </a:defRPr>
                  </a:pPr>
                </a:p>
              </c:txPr>
              <c:dLblPos val="outEnd"/>
              <c:showLegendKey val="0"/>
              <c:showVal val="0"/>
              <c:showCatName val="0"/>
              <c:showSerName val="0"/>
              <c:showPercent val="1"/>
              <c:showBubbleSize val="0"/>
            </c:dLbl>
            <c:dLbl>
              <c:idx val="6"/>
              <c:numFmt formatCode="0.0%" sourceLinked="0"/>
              <c:txPr>
                <a:bodyPr/>
                <a:lstStyle/>
                <a:p>
                  <a:pPr>
                    <a:defRPr b="0" i="0" strike="noStrike" sz="1100" u="none">
                      <a:solidFill>
                        <a:srgbClr val="FFFFFF"/>
                      </a:solidFill>
                      <a:latin typeface="Helvetica"/>
                    </a:defRPr>
                  </a:pPr>
                </a:p>
              </c:txPr>
              <c:dLblPos val="outEnd"/>
              <c:showLegendKey val="0"/>
              <c:showVal val="0"/>
              <c:showCatName val="0"/>
              <c:showSerName val="0"/>
              <c:showPercent val="1"/>
              <c:showBubbleSize val="0"/>
            </c:dLbl>
            <c:dLbl>
              <c:idx val="7"/>
              <c:numFmt formatCode="0.0%" sourceLinked="0"/>
              <c:txPr>
                <a:bodyPr/>
                <a:lstStyle/>
                <a:p>
                  <a:pPr>
                    <a:defRPr b="0" i="0" strike="noStrike" sz="1100" u="none">
                      <a:solidFill>
                        <a:srgbClr val="FFFFFF"/>
                      </a:solidFill>
                      <a:latin typeface="Helvetica"/>
                    </a:defRPr>
                  </a:pPr>
                </a:p>
              </c:txPr>
              <c:dLblPos val="outEnd"/>
              <c:showLegendKey val="0"/>
              <c:showVal val="0"/>
              <c:showCatName val="0"/>
              <c:showSerName val="0"/>
              <c:showPercent val="1"/>
              <c:showBubbleSize val="0"/>
            </c:dLbl>
            <c:numFmt formatCode="0.0%" sourceLinked="0"/>
            <c:txPr>
              <a:bodyPr/>
              <a:lstStyle/>
              <a:p>
                <a:pPr>
                  <a:defRPr b="0" i="0" strike="noStrike" sz="1100" u="none">
                    <a:solidFill>
                      <a:srgbClr val="FFFFFF"/>
                    </a:solidFill>
                    <a:latin typeface="Helvetica"/>
                  </a:defRPr>
                </a:pPr>
              </a:p>
            </c:txPr>
            <c:dLblPos val="outEnd"/>
            <c:showLegendKey val="0"/>
            <c:showVal val="0"/>
            <c:showCatName val="0"/>
            <c:showSerName val="0"/>
            <c:showPercent val="1"/>
            <c:showBubbleSize val="0"/>
            <c:showLeaderLines val="0"/>
          </c:dLbls>
          <c:cat>
            <c:strRef>
              <c:f>Sheet1!$B$1:$I$1</c:f>
              <c:strCache>
                <c:ptCount val="8"/>
                <c:pt idx="0">
                  <c:v>Airdrop, Giveaway 1.5%</c:v>
                </c:pt>
                <c:pt idx="1">
                  <c:v>Team 12%</c:v>
                </c:pt>
                <c:pt idx="2">
                  <c:v>Partnership 2.5%</c:v>
                </c:pt>
                <c:pt idx="3">
                  <c:v>Liquidity 6%</c:v>
                </c:pt>
                <c:pt idx="4">
                  <c:v>Seed 10%</c:v>
                </c:pt>
                <c:pt idx="5">
                  <c:v>Pre-Sale 7%</c:v>
                </c:pt>
                <c:pt idx="6">
                  <c:v>ICO 15%</c:v>
                </c:pt>
                <c:pt idx="7">
                  <c:v>Community, Staking &amp; Education Rewards 46%</c:v>
                </c:pt>
              </c:strCache>
            </c:strRef>
          </c:cat>
          <c:val>
            <c:numRef>
              <c:f>Sheet1!$B$2:$I$2</c:f>
              <c:numCache>
                <c:ptCount val="8"/>
                <c:pt idx="0">
                  <c:v>0.015000</c:v>
                </c:pt>
                <c:pt idx="1">
                  <c:v>0.120000</c:v>
                </c:pt>
                <c:pt idx="2">
                  <c:v>0.025000</c:v>
                </c:pt>
                <c:pt idx="3">
                  <c:v>0.060000</c:v>
                </c:pt>
                <c:pt idx="4">
                  <c:v>0.100000</c:v>
                </c:pt>
                <c:pt idx="5">
                  <c:v>0.070000</c:v>
                </c:pt>
                <c:pt idx="6">
                  <c:v>0.150000</c:v>
                </c:pt>
                <c:pt idx="7">
                  <c:v>0.460000</c:v>
                </c:pt>
              </c:numCache>
            </c:numRef>
          </c:val>
        </c:ser>
      </c:pie3DChart>
      <c:spPr>
        <a:noFill/>
        <a:ln w="12700" cap="flat">
          <a:noFill/>
          <a:miter lim="400000"/>
        </a:ln>
        <a:effectLst/>
      </c:spPr>
    </c:plotArea>
    <c:legend>
      <c:legendPos val="b"/>
      <c:layout>
        <c:manualLayout>
          <c:xMode val="edge"/>
          <c:yMode val="edge"/>
          <c:x val="0"/>
          <c:y val="0.853386"/>
          <c:w val="1"/>
          <c:h val="0.146614"/>
        </c:manualLayout>
      </c:layout>
      <c:overlay val="1"/>
      <c:spPr>
        <a:noFill/>
        <a:ln w="12700" cap="flat">
          <a:noFill/>
          <a:miter lim="400000"/>
        </a:ln>
        <a:effectLst/>
      </c:spPr>
      <c:txPr>
        <a:bodyPr rot="0"/>
        <a:lstStyle/>
        <a:p>
          <a:pPr>
            <a:defRPr b="0" i="0" strike="noStrike" sz="1100" u="none">
              <a:solidFill>
                <a:srgbClr val="FFFFFF"/>
              </a:solidFill>
              <a:latin typeface="Helvetica"/>
            </a:defRPr>
          </a:pPr>
        </a:p>
      </c:txPr>
    </c:legend>
    <c:plotVisOnly val="1"/>
    <c:dispBlanksAs val="gap"/>
  </c:chart>
  <c:spPr>
    <a:noFill/>
    <a:ln>
      <a:noFill/>
    </a:ln>
    <a:effectLst/>
  </c:sp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roundedCorners val="0"/>
  <c:chart>
    <c:autoTitleDeleted val="1"/>
    <c:plotArea>
      <c:layout>
        <c:manualLayout>
          <c:layoutTarget val="inner"/>
          <c:xMode val="edge"/>
          <c:yMode val="edge"/>
          <c:x val="0.0722935"/>
          <c:y val="0.0453267"/>
          <c:w val="0.922706"/>
          <c:h val="0.82959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Total</c:v>
                </c:pt>
              </c:strCache>
            </c:strRef>
          </c:tx>
          <c:spPr>
            <a:gradFill flip="none" rotWithShape="1">
              <a:gsLst>
                <a:gs pos="0">
                  <a:srgbClr val="316DD7"/>
                </a:gs>
                <a:gs pos="100000">
                  <a:schemeClr val="accent1">
                    <a:hueOff val="400173"/>
                    <a:satOff val="47967"/>
                    <a:lumOff val="30281"/>
                  </a:schemeClr>
                </a:gs>
              </a:gsLst>
              <a:lin ang="16200000" scaled="0"/>
            </a:gradFill>
            <a:ln w="12700" cap="flat">
              <a:noFill/>
              <a:miter lim="400000"/>
            </a:ln>
            <a:effectLst/>
          </c:spPr>
          <c:invertIfNegative val="0"/>
          <c:dLbls>
            <c:numFmt formatCode="0.0%" sourceLinked="0"/>
            <c:txPr>
              <a:bodyPr/>
              <a:lstStyle/>
              <a:p>
                <a:pPr>
                  <a:defRPr b="0" i="0" strike="noStrike" sz="1100" u="none">
                    <a:solidFill>
                      <a:srgbClr val="FFFFFF"/>
                    </a:solidFill>
                    <a:latin typeface="Helvetica"/>
                  </a:defRPr>
                </a:pPr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Sheet1!$A$2:$A$10</c:f>
              <c:strCache>
                <c:ptCount val="9"/>
                <c:pt idx="0">
                  <c:v>TGE</c:v>
                </c:pt>
                <c:pt idx="1">
                  <c:v>1st</c:v>
                </c:pt>
                <c:pt idx="2">
                  <c:v>2nd</c:v>
                </c:pt>
                <c:pt idx="3">
                  <c:v>3rd</c:v>
                </c:pt>
                <c:pt idx="4">
                  <c:v>4th</c:v>
                </c:pt>
                <c:pt idx="5">
                  <c:v>5th</c:v>
                </c:pt>
                <c:pt idx="6">
                  <c:v>6th</c:v>
                </c:pt>
                <c:pt idx="7">
                  <c:v>7th</c:v>
                </c:pt>
                <c:pt idx="8">
                  <c:v>8th</c:v>
                </c:pt>
              </c:strCache>
            </c:strRef>
          </c:cat>
          <c:val>
            <c:numRef>
              <c:f>Sheet1!$B$2:$B$10</c:f>
              <c:numCache>
                <c:ptCount val="9"/>
                <c:pt idx="0">
                  <c:v>0.014000</c:v>
                </c:pt>
                <c:pt idx="1">
                  <c:v>0.021000</c:v>
                </c:pt>
                <c:pt idx="2">
                  <c:v>0.028000</c:v>
                </c:pt>
                <c:pt idx="3">
                  <c:v>0.035000</c:v>
                </c:pt>
                <c:pt idx="4">
                  <c:v>0.042000</c:v>
                </c:pt>
                <c:pt idx="5">
                  <c:v>0.049000</c:v>
                </c:pt>
                <c:pt idx="6">
                  <c:v>0.056000</c:v>
                </c:pt>
                <c:pt idx="7">
                  <c:v>0.063000</c:v>
                </c:pt>
                <c:pt idx="8">
                  <c:v>0.070000</c:v>
                </c:pt>
              </c:numCache>
            </c:numRef>
          </c:val>
        </c:ser>
        <c:gapWidth val="100"/>
        <c:overlap val="-24"/>
        <c:axId val="2094734552"/>
        <c:axId val="2094734553"/>
      </c:barChart>
      <c:catAx>
        <c:axId val="2094734552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low"/>
        <c:spPr>
          <a:ln w="12700" cap="flat">
            <a:solidFill>
              <a:srgbClr val="F2F2F2"/>
            </a:solidFill>
            <a:prstDash val="solid"/>
            <a:round/>
          </a:ln>
        </c:spPr>
        <c:txPr>
          <a:bodyPr rot="0"/>
          <a:lstStyle/>
          <a:p>
            <a:pPr>
              <a:defRPr b="0" i="0" strike="noStrike" sz="1100" u="none">
                <a:solidFill>
                  <a:srgbClr val="FFFFFF"/>
                </a:solidFill>
                <a:latin typeface="Helvetica"/>
              </a:defRPr>
            </a:pPr>
          </a:p>
        </c:txPr>
        <c:crossAx val="2094734553"/>
        <c:crosses val="autoZero"/>
        <c:auto val="1"/>
        <c:lblAlgn val="ctr"/>
        <c:noMultiLvlLbl val="1"/>
      </c:catAx>
      <c:valAx>
        <c:axId val="2094734553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F2F2F2"/>
              </a:solidFill>
              <a:prstDash val="solid"/>
              <a:round/>
            </a:ln>
          </c:spPr>
        </c:majorGridlines>
        <c:numFmt formatCode="0%" sourceLinked="0"/>
        <c:majorTickMark val="none"/>
        <c:minorTickMark val="none"/>
        <c:tickLblPos val="nextTo"/>
        <c:spPr>
          <a:ln w="12700" cap="flat">
            <a:noFill/>
            <a:prstDash val="solid"/>
            <a:round/>
          </a:ln>
        </c:spPr>
        <c:txPr>
          <a:bodyPr rot="0"/>
          <a:lstStyle/>
          <a:p>
            <a:pPr>
              <a:defRPr b="0" i="0" strike="noStrike" sz="1100" u="none">
                <a:solidFill>
                  <a:srgbClr val="FFFFFF"/>
                </a:solidFill>
                <a:latin typeface="Helvetica"/>
              </a:defRPr>
            </a:pPr>
          </a:p>
        </c:txPr>
        <c:crossAx val="2094734552"/>
        <c:crosses val="autoZero"/>
        <c:crossBetween val="between"/>
        <c:majorUnit val="0.0175"/>
        <c:minorUnit val="0.00875"/>
      </c:valAx>
      <c:spPr>
        <a:noFill/>
        <a:ln w="12700" cap="flat">
          <a:noFill/>
          <a:miter lim="400000"/>
        </a:ln>
        <a:effectLst/>
      </c:spPr>
    </c:plotArea>
    <c:legend>
      <c:legendPos val="b"/>
      <c:layout>
        <c:manualLayout>
          <c:xMode val="edge"/>
          <c:yMode val="edge"/>
          <c:x val="0.430429"/>
          <c:y val="0.942173"/>
          <c:w val="0.137207"/>
          <c:h val="0.0578267"/>
        </c:manualLayout>
      </c:layout>
      <c:overlay val="1"/>
      <c:spPr>
        <a:noFill/>
        <a:ln w="12700" cap="flat">
          <a:noFill/>
          <a:miter lim="400000"/>
        </a:ln>
        <a:effectLst/>
      </c:spPr>
      <c:txPr>
        <a:bodyPr rot="0"/>
        <a:lstStyle/>
        <a:p>
          <a:pPr>
            <a:defRPr b="0" i="0" strike="noStrike" sz="1100" u="none">
              <a:solidFill>
                <a:srgbClr val="FFFFFF"/>
              </a:solidFill>
              <a:latin typeface="Helvetica"/>
            </a:defRPr>
          </a:pPr>
        </a:p>
      </c:txPr>
    </c:legend>
    <c:plotVisOnly val="1"/>
    <c:dispBlanksAs val="gap"/>
  </c:chart>
  <c:spPr>
    <a:noFill/>
    <a:ln>
      <a:noFill/>
    </a:ln>
    <a:effectLst/>
  </c:sp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roundedCorners val="0"/>
  <c:chart>
    <c:autoTitleDeleted val="1"/>
    <c:plotArea>
      <c:layout>
        <c:manualLayout>
          <c:layoutTarget val="inner"/>
          <c:xMode val="edge"/>
          <c:yMode val="edge"/>
          <c:x val="0.11064"/>
          <c:y val="0.0510335"/>
          <c:w val="0.88436"/>
          <c:h val="0.77669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Total</c:v>
                </c:pt>
              </c:strCache>
            </c:strRef>
          </c:tx>
          <c:spPr>
            <a:gradFill flip="none" rotWithShape="1">
              <a:gsLst>
                <a:gs pos="0">
                  <a:srgbClr val="316DD7"/>
                </a:gs>
                <a:gs pos="100000">
                  <a:schemeClr val="accent1">
                    <a:hueOff val="400173"/>
                    <a:satOff val="47967"/>
                    <a:lumOff val="30281"/>
                  </a:schemeClr>
                </a:gs>
              </a:gsLst>
              <a:lin ang="16200000" scaled="0"/>
            </a:gradFill>
            <a:ln w="12700" cap="flat">
              <a:noFill/>
              <a:miter lim="400000"/>
            </a:ln>
            <a:effectLst/>
          </c:spPr>
          <c:invertIfNegative val="0"/>
          <c:dLbls>
            <c:numFmt formatCode="0.0%" sourceLinked="0"/>
            <c:txPr>
              <a:bodyPr/>
              <a:lstStyle/>
              <a:p>
                <a:pPr>
                  <a:defRPr b="0" i="0" strike="noStrike" sz="1100" u="none">
                    <a:solidFill>
                      <a:srgbClr val="FFFFFF"/>
                    </a:solidFill>
                    <a:latin typeface="Helvetica"/>
                  </a:defRPr>
                </a:pPr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Sheet1!$A$2:$A$10</c:f>
              <c:strCache>
                <c:ptCount val="9"/>
                <c:pt idx="0">
                  <c:v>TGE</c:v>
                </c:pt>
                <c:pt idx="1">
                  <c:v>1nd</c:v>
                </c:pt>
                <c:pt idx="2">
                  <c:v>2rd</c:v>
                </c:pt>
                <c:pt idx="3">
                  <c:v>3th</c:v>
                </c:pt>
                <c:pt idx="4">
                  <c:v>4th</c:v>
                </c:pt>
                <c:pt idx="5">
                  <c:v>5th</c:v>
                </c:pt>
                <c:pt idx="6">
                  <c:v>6th</c:v>
                </c:pt>
                <c:pt idx="7">
                  <c:v>7th</c:v>
                </c:pt>
                <c:pt idx="8">
                  <c:v>8th</c:v>
                </c:pt>
              </c:strCache>
            </c:strRef>
          </c:cat>
          <c:val>
            <c:numRef>
              <c:f>Sheet1!$B$2:$B$10</c:f>
              <c:numCache>
                <c:ptCount val="9"/>
                <c:pt idx="0">
                  <c:v>0.020000</c:v>
                </c:pt>
                <c:pt idx="1">
                  <c:v>0.030000</c:v>
                </c:pt>
                <c:pt idx="2">
                  <c:v>0.040000</c:v>
                </c:pt>
                <c:pt idx="3">
                  <c:v>0.050000</c:v>
                </c:pt>
                <c:pt idx="4">
                  <c:v>0.060000</c:v>
                </c:pt>
                <c:pt idx="5">
                  <c:v>0.070000</c:v>
                </c:pt>
                <c:pt idx="6">
                  <c:v>0.080000</c:v>
                </c:pt>
                <c:pt idx="7">
                  <c:v>0.090000</c:v>
                </c:pt>
                <c:pt idx="8">
                  <c:v>0.100000</c:v>
                </c:pt>
              </c:numCache>
            </c:numRef>
          </c:val>
        </c:ser>
        <c:gapWidth val="100"/>
        <c:overlap val="-24"/>
        <c:axId val="2094734552"/>
        <c:axId val="2094734553"/>
      </c:barChart>
      <c:catAx>
        <c:axId val="2094734552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low"/>
        <c:spPr>
          <a:ln w="12700" cap="flat">
            <a:solidFill>
              <a:srgbClr val="F2F2F2"/>
            </a:solidFill>
            <a:prstDash val="solid"/>
            <a:round/>
          </a:ln>
        </c:spPr>
        <c:txPr>
          <a:bodyPr rot="0"/>
          <a:lstStyle/>
          <a:p>
            <a:pPr>
              <a:defRPr b="0" i="0" strike="noStrike" sz="1100" u="none">
                <a:solidFill>
                  <a:srgbClr val="FFFFFF"/>
                </a:solidFill>
                <a:latin typeface="Helvetica"/>
              </a:defRPr>
            </a:pPr>
          </a:p>
        </c:txPr>
        <c:crossAx val="2094734553"/>
        <c:crosses val="autoZero"/>
        <c:auto val="1"/>
        <c:lblAlgn val="ctr"/>
        <c:noMultiLvlLbl val="1"/>
      </c:catAx>
      <c:valAx>
        <c:axId val="2094734553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F2F2F2"/>
              </a:solidFill>
              <a:prstDash val="solid"/>
              <a:round/>
            </a:ln>
          </c:spPr>
        </c:majorGridlines>
        <c:numFmt formatCode="0.0%" sourceLinked="0"/>
        <c:majorTickMark val="none"/>
        <c:minorTickMark val="none"/>
        <c:tickLblPos val="nextTo"/>
        <c:spPr>
          <a:ln w="12700" cap="flat">
            <a:noFill/>
            <a:prstDash val="solid"/>
            <a:round/>
          </a:ln>
        </c:spPr>
        <c:txPr>
          <a:bodyPr rot="0"/>
          <a:lstStyle/>
          <a:p>
            <a:pPr>
              <a:defRPr b="0" i="0" strike="noStrike" sz="1100" u="none">
                <a:solidFill>
                  <a:srgbClr val="FFFFFF"/>
                </a:solidFill>
                <a:latin typeface="Helvetica"/>
              </a:defRPr>
            </a:pPr>
          </a:p>
        </c:txPr>
        <c:crossAx val="2094734552"/>
        <c:crosses val="autoZero"/>
        <c:crossBetween val="between"/>
        <c:majorUnit val="0.025"/>
        <c:minorUnit val="0.0125"/>
      </c:valAx>
      <c:spPr>
        <a:noFill/>
        <a:ln w="12700" cap="flat">
          <a:noFill/>
          <a:miter lim="400000"/>
        </a:ln>
        <a:effectLst/>
      </c:spPr>
    </c:plotArea>
    <c:legend>
      <c:legendPos val="b"/>
      <c:layout>
        <c:manualLayout>
          <c:xMode val="edge"/>
          <c:yMode val="edge"/>
          <c:x val="0.452543"/>
          <c:y val="0.936466"/>
          <c:w val="0.134769"/>
          <c:h val="0.0635335"/>
        </c:manualLayout>
      </c:layout>
      <c:overlay val="1"/>
      <c:spPr>
        <a:noFill/>
        <a:ln w="12700" cap="flat">
          <a:noFill/>
          <a:miter lim="400000"/>
        </a:ln>
        <a:effectLst/>
      </c:spPr>
      <c:txPr>
        <a:bodyPr rot="0"/>
        <a:lstStyle/>
        <a:p>
          <a:pPr>
            <a:defRPr b="0" i="0" strike="noStrike" sz="1100" u="none">
              <a:solidFill>
                <a:srgbClr val="FFFFFF"/>
              </a:solidFill>
              <a:latin typeface="Helvetica"/>
            </a:defRPr>
          </a:pPr>
        </a:p>
      </c:txPr>
    </c:legend>
    <c:plotVisOnly val="1"/>
    <c:dispBlanksAs val="gap"/>
  </c:chart>
  <c:spPr>
    <a:noFill/>
    <a:ln>
      <a:noFill/>
    </a:ln>
    <a:effectLst/>
  </c:sp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roundedCorners val="0"/>
  <c:chart>
    <c:autoTitleDeleted val="1"/>
    <c:plotArea>
      <c:layout>
        <c:manualLayout>
          <c:layoutTarget val="inner"/>
          <c:xMode val="edge"/>
          <c:yMode val="edge"/>
          <c:x val="0.0957594"/>
          <c:y val="0.0459534"/>
          <c:w val="0.899241"/>
          <c:h val="0.83102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Total</c:v>
                </c:pt>
              </c:strCache>
            </c:strRef>
          </c:tx>
          <c:spPr>
            <a:gradFill flip="none" rotWithShape="1">
              <a:gsLst>
                <a:gs pos="0">
                  <a:srgbClr val="316DD7"/>
                </a:gs>
                <a:gs pos="100000">
                  <a:schemeClr val="accent1">
                    <a:hueOff val="400173"/>
                    <a:satOff val="47967"/>
                    <a:lumOff val="30281"/>
                  </a:schemeClr>
                </a:gs>
              </a:gsLst>
              <a:lin ang="16200000" scaled="0"/>
            </a:gradFill>
            <a:ln w="12700" cap="flat">
              <a:noFill/>
              <a:miter lim="400000"/>
            </a:ln>
            <a:effectLst/>
          </c:spPr>
          <c:invertIfNegative val="0"/>
          <c:dLbls>
            <c:numFmt formatCode="0.00%" sourceLinked="0"/>
            <c:txPr>
              <a:bodyPr/>
              <a:lstStyle/>
              <a:p>
                <a:pPr>
                  <a:defRPr b="0" i="0" strike="noStrike" sz="1100" u="none">
                    <a:solidFill>
                      <a:srgbClr val="FFFFFF"/>
                    </a:solidFill>
                    <a:latin typeface="Helvetica"/>
                  </a:defRPr>
                </a:pPr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Sheet1!$A$2:$A$8</c:f>
              <c:strCache>
                <c:ptCount val="7"/>
                <c:pt idx="0">
                  <c:v>TGE</c:v>
                </c:pt>
                <c:pt idx="1">
                  <c:v>1st</c:v>
                </c:pt>
                <c:pt idx="2">
                  <c:v>2nd</c:v>
                </c:pt>
                <c:pt idx="3">
                  <c:v>3rd</c:v>
                </c:pt>
                <c:pt idx="4">
                  <c:v>4th</c:v>
                </c:pt>
                <c:pt idx="5">
                  <c:v>5th</c:v>
                </c:pt>
                <c:pt idx="6">
                  <c:v>6th</c:v>
                </c:pt>
              </c:strCache>
            </c:strRef>
          </c:cat>
          <c:val>
            <c:numRef>
              <c:f>Sheet1!$B$2:$B$8</c:f>
              <c:numCache>
                <c:ptCount val="7"/>
                <c:pt idx="0">
                  <c:v>0.022500</c:v>
                </c:pt>
                <c:pt idx="1">
                  <c:v>0.045000</c:v>
                </c:pt>
                <c:pt idx="2">
                  <c:v>0.067500</c:v>
                </c:pt>
                <c:pt idx="3">
                  <c:v>0.090000</c:v>
                </c:pt>
                <c:pt idx="4">
                  <c:v>0.112500</c:v>
                </c:pt>
                <c:pt idx="5">
                  <c:v>0.135000</c:v>
                </c:pt>
                <c:pt idx="6">
                  <c:v>0.150000</c:v>
                </c:pt>
              </c:numCache>
            </c:numRef>
          </c:val>
        </c:ser>
        <c:gapWidth val="100"/>
        <c:overlap val="-24"/>
        <c:axId val="2094734552"/>
        <c:axId val="2094734553"/>
      </c:barChart>
      <c:catAx>
        <c:axId val="2094734552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low"/>
        <c:spPr>
          <a:ln w="12700" cap="flat">
            <a:solidFill>
              <a:srgbClr val="F2F2F2"/>
            </a:solidFill>
            <a:prstDash val="solid"/>
            <a:round/>
          </a:ln>
        </c:spPr>
        <c:txPr>
          <a:bodyPr rot="0"/>
          <a:lstStyle/>
          <a:p>
            <a:pPr>
              <a:defRPr b="0" i="0" strike="noStrike" sz="1100" u="none">
                <a:solidFill>
                  <a:srgbClr val="FFFFFF"/>
                </a:solidFill>
                <a:latin typeface="Helvetica"/>
              </a:defRPr>
            </a:pPr>
          </a:p>
        </c:txPr>
        <c:crossAx val="2094734553"/>
        <c:crosses val="autoZero"/>
        <c:auto val="1"/>
        <c:lblAlgn val="ctr"/>
        <c:noMultiLvlLbl val="1"/>
      </c:catAx>
      <c:valAx>
        <c:axId val="2094734553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F2F2F2"/>
              </a:solidFill>
              <a:prstDash val="solid"/>
              <a:round/>
            </a:ln>
          </c:spPr>
        </c:majorGridlines>
        <c:numFmt formatCode="0%" sourceLinked="0"/>
        <c:majorTickMark val="none"/>
        <c:minorTickMark val="none"/>
        <c:tickLblPos val="nextTo"/>
        <c:spPr>
          <a:ln w="12700" cap="flat">
            <a:noFill/>
            <a:prstDash val="solid"/>
            <a:round/>
          </a:ln>
        </c:spPr>
        <c:txPr>
          <a:bodyPr rot="0"/>
          <a:lstStyle/>
          <a:p>
            <a:pPr>
              <a:defRPr b="0" i="0" strike="noStrike" sz="1100" u="none">
                <a:solidFill>
                  <a:srgbClr val="FFFFFF"/>
                </a:solidFill>
                <a:latin typeface="Helvetica"/>
              </a:defRPr>
            </a:pPr>
          </a:p>
        </c:txPr>
        <c:crossAx val="2094734552"/>
        <c:crosses val="autoZero"/>
        <c:crossBetween val="between"/>
        <c:majorUnit val="0.04"/>
        <c:minorUnit val="0.02"/>
      </c:valAx>
      <c:spPr>
        <a:noFill/>
        <a:ln w="12700" cap="flat">
          <a:noFill/>
          <a:miter lim="400000"/>
        </a:ln>
        <a:effectLst/>
      </c:spPr>
    </c:plotArea>
    <c:legend>
      <c:legendPos val="b"/>
      <c:layout>
        <c:manualLayout>
          <c:xMode val="edge"/>
          <c:yMode val="edge"/>
          <c:x val="0.422145"/>
          <c:y val="0.941547"/>
          <c:w val="0.14857"/>
          <c:h val="0.0584534"/>
        </c:manualLayout>
      </c:layout>
      <c:overlay val="1"/>
      <c:spPr>
        <a:noFill/>
        <a:ln w="12700" cap="flat">
          <a:noFill/>
          <a:miter lim="400000"/>
        </a:ln>
        <a:effectLst/>
      </c:spPr>
      <c:txPr>
        <a:bodyPr rot="0"/>
        <a:lstStyle/>
        <a:p>
          <a:pPr>
            <a:defRPr b="0" i="0" strike="noStrike" sz="1100" u="none">
              <a:solidFill>
                <a:srgbClr val="FFFFFF"/>
              </a:solidFill>
              <a:latin typeface="Helvetica"/>
            </a:defRPr>
          </a:pPr>
        </a:p>
      </c:txPr>
    </c:legend>
    <c:plotVisOnly val="1"/>
    <c:dispBlanksAs val="gap"/>
  </c:chart>
  <c:spPr>
    <a:noFill/>
    <a:ln>
      <a:noFill/>
    </a:ln>
    <a:effectLst/>
  </c:sp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roundedCorners val="0"/>
  <c:chart>
    <c:autoTitleDeleted val="1"/>
    <c:plotArea>
      <c:layout>
        <c:manualLayout>
          <c:layoutTarget val="inner"/>
          <c:xMode val="edge"/>
          <c:yMode val="edge"/>
          <c:x val="0.0881327"/>
          <c:y val="0.0460366"/>
          <c:w val="0.906867"/>
          <c:h val="0.83255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Total</c:v>
                </c:pt>
              </c:strCache>
            </c:strRef>
          </c:tx>
          <c:spPr>
            <a:gradFill flip="none" rotWithShape="1">
              <a:gsLst>
                <a:gs pos="0">
                  <a:srgbClr val="316DD7"/>
                </a:gs>
                <a:gs pos="100000">
                  <a:schemeClr val="accent1">
                    <a:hueOff val="400173"/>
                    <a:satOff val="47967"/>
                    <a:lumOff val="30281"/>
                  </a:schemeClr>
                </a:gs>
              </a:gsLst>
              <a:lin ang="16200000" scaled="0"/>
            </a:gradFill>
            <a:ln w="12700" cap="flat">
              <a:noFill/>
              <a:miter lim="400000"/>
            </a:ln>
            <a:effectLst/>
          </c:spPr>
          <c:invertIfNegative val="0"/>
          <c:dLbls>
            <c:numFmt formatCode="0%" sourceLinked="0"/>
            <c:txPr>
              <a:bodyPr/>
              <a:lstStyle/>
              <a:p>
                <a:pPr>
                  <a:defRPr b="0" i="0" strike="noStrike" sz="1100" u="none">
                    <a:solidFill>
                      <a:srgbClr val="FFFFFF"/>
                    </a:solidFill>
                    <a:latin typeface="Helvetica"/>
                  </a:defRPr>
                </a:pPr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Sheet1!$A$2:$A$13</c:f>
              <c:strCache>
                <c:ptCount val="12"/>
                <c:pt idx="0">
                  <c:v>1st</c:v>
                </c:pt>
                <c:pt idx="1">
                  <c:v>2nd</c:v>
                </c:pt>
                <c:pt idx="2">
                  <c:v>3rd</c:v>
                </c:pt>
                <c:pt idx="3">
                  <c:v>4th</c:v>
                </c:pt>
                <c:pt idx="4">
                  <c:v>5th</c:v>
                </c:pt>
                <c:pt idx="5">
                  <c:v>6th</c:v>
                </c:pt>
                <c:pt idx="6">
                  <c:v>7th</c:v>
                </c:pt>
                <c:pt idx="7">
                  <c:v>8th</c:v>
                </c:pt>
                <c:pt idx="8">
                  <c:v>9th</c:v>
                </c:pt>
                <c:pt idx="9">
                  <c:v>10th</c:v>
                </c:pt>
                <c:pt idx="10">
                  <c:v>11th</c:v>
                </c:pt>
                <c:pt idx="11">
                  <c:v>12th</c:v>
                </c:pt>
              </c:strCache>
            </c:strRef>
          </c:cat>
          <c:val>
            <c:numRef>
              <c:f>Sheet1!$B$2:$B$13</c:f>
              <c:numCache>
                <c:ptCount val="12"/>
                <c:pt idx="0">
                  <c:v>0.010000</c:v>
                </c:pt>
                <c:pt idx="1">
                  <c:v>0.020000</c:v>
                </c:pt>
                <c:pt idx="2">
                  <c:v>0.030000</c:v>
                </c:pt>
                <c:pt idx="3">
                  <c:v>0.040000</c:v>
                </c:pt>
                <c:pt idx="4">
                  <c:v>0.050000</c:v>
                </c:pt>
                <c:pt idx="5">
                  <c:v>0.060000</c:v>
                </c:pt>
                <c:pt idx="6">
                  <c:v>0.070000</c:v>
                </c:pt>
                <c:pt idx="7">
                  <c:v>0.080000</c:v>
                </c:pt>
                <c:pt idx="8">
                  <c:v>0.090000</c:v>
                </c:pt>
                <c:pt idx="9">
                  <c:v>0.100000</c:v>
                </c:pt>
                <c:pt idx="10">
                  <c:v>0.110000</c:v>
                </c:pt>
                <c:pt idx="11">
                  <c:v>0.120000</c:v>
                </c:pt>
              </c:numCache>
            </c:numRef>
          </c:val>
        </c:ser>
        <c:gapWidth val="100"/>
        <c:overlap val="-24"/>
        <c:axId val="2094734552"/>
        <c:axId val="2094734553"/>
      </c:barChart>
      <c:catAx>
        <c:axId val="2094734552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low"/>
        <c:spPr>
          <a:ln w="12700" cap="flat">
            <a:solidFill>
              <a:srgbClr val="F2F2F2"/>
            </a:solidFill>
            <a:prstDash val="solid"/>
            <a:round/>
          </a:ln>
        </c:spPr>
        <c:txPr>
          <a:bodyPr rot="0"/>
          <a:lstStyle/>
          <a:p>
            <a:pPr>
              <a:defRPr b="0" i="0" strike="noStrike" sz="1100" u="none">
                <a:solidFill>
                  <a:srgbClr val="FFFFFF"/>
                </a:solidFill>
                <a:latin typeface="Helvetica"/>
              </a:defRPr>
            </a:pPr>
          </a:p>
        </c:txPr>
        <c:crossAx val="2094734553"/>
        <c:crosses val="autoZero"/>
        <c:auto val="1"/>
        <c:lblAlgn val="ctr"/>
        <c:noMultiLvlLbl val="1"/>
      </c:catAx>
      <c:valAx>
        <c:axId val="2094734553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F2F2F2"/>
              </a:solidFill>
              <a:prstDash val="solid"/>
              <a:round/>
            </a:ln>
          </c:spPr>
        </c:majorGridlines>
        <c:numFmt formatCode="0%" sourceLinked="0"/>
        <c:majorTickMark val="none"/>
        <c:minorTickMark val="none"/>
        <c:tickLblPos val="nextTo"/>
        <c:spPr>
          <a:ln w="12700" cap="flat">
            <a:noFill/>
            <a:prstDash val="solid"/>
            <a:round/>
          </a:ln>
        </c:spPr>
        <c:txPr>
          <a:bodyPr rot="0"/>
          <a:lstStyle/>
          <a:p>
            <a:pPr>
              <a:defRPr b="0" i="0" strike="noStrike" sz="1100" u="none">
                <a:solidFill>
                  <a:srgbClr val="FFFFFF"/>
                </a:solidFill>
                <a:latin typeface="Helvetica"/>
              </a:defRPr>
            </a:pPr>
          </a:p>
        </c:txPr>
        <c:crossAx val="2094734552"/>
        <c:crosses val="autoZero"/>
        <c:crossBetween val="between"/>
        <c:majorUnit val="0.03"/>
        <c:minorUnit val="0.015"/>
      </c:valAx>
      <c:spPr>
        <a:noFill/>
        <a:ln w="12700" cap="flat">
          <a:noFill/>
          <a:miter lim="400000"/>
        </a:ln>
        <a:effectLst/>
      </c:spPr>
    </c:plotArea>
    <c:legend>
      <c:legendPos val="b"/>
      <c:layout>
        <c:manualLayout>
          <c:xMode val="edge"/>
          <c:yMode val="edge"/>
          <c:x val="0.431705"/>
          <c:y val="0.941463"/>
          <c:w val="0.136737"/>
          <c:h val="0.0585366"/>
        </c:manualLayout>
      </c:layout>
      <c:overlay val="1"/>
      <c:spPr>
        <a:noFill/>
        <a:ln w="12700" cap="flat">
          <a:noFill/>
          <a:miter lim="400000"/>
        </a:ln>
        <a:effectLst/>
      </c:spPr>
      <c:txPr>
        <a:bodyPr rot="0"/>
        <a:lstStyle/>
        <a:p>
          <a:pPr>
            <a:defRPr b="0" i="0" strike="noStrike" sz="1100" u="none">
              <a:solidFill>
                <a:srgbClr val="FFFFFF"/>
              </a:solidFill>
              <a:latin typeface="Helvetica"/>
            </a:defRPr>
          </a:pPr>
        </a:p>
      </c:txPr>
    </c:legend>
    <c:plotVisOnly val="1"/>
    <c:dispBlanksAs val="gap"/>
  </c:chart>
  <c:spPr>
    <a:noFill/>
    <a:ln>
      <a:noFill/>
    </a:ln>
    <a:effectLst/>
  </c:sp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roundedCorners val="0"/>
  <c:chart>
    <c:autoTitleDeleted val="1"/>
    <c:view3D>
      <c:rotX val="50"/>
      <c:hPercent val="50"/>
      <c:rotY val="0"/>
      <c:depthPercent val="100"/>
      <c:rAngAx val="0"/>
      <c:perspective val="30"/>
    </c:view3D>
    <c:floor>
      <c:spPr>
        <a:noFill/>
        <a:ln>
          <a:noFill/>
        </a:ln>
        <a:effectLst/>
        <a:sp3d/>
      </c:spPr>
    </c:floor>
    <c:sideWall>
      <c:spPr>
        <a:noFill/>
        <a:ln>
          <a:noFill/>
        </a:ln>
        <a:effectLst/>
        <a:sp3d/>
      </c:spPr>
    </c:sideWall>
    <c:backWall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0.143594"/>
          <c:y val="0.005"/>
          <c:w val="0.716852"/>
          <c:h val="0.844125"/>
        </c:manualLayout>
      </c:layout>
      <c:pie3DChart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953FA9"/>
            </a:solidFill>
            <a:ln w="12700" cap="flat">
              <a:noFill/>
              <a:miter lim="400000"/>
            </a:ln>
            <a:effectLst/>
            <a:sp3d prstMaterial="matte"/>
          </c:spPr>
          <c:explosion val="0"/>
          <c:dPt>
            <c:idx val="0"/>
            <c:explosion val="0"/>
            <c:spPr>
              <a:solidFill>
                <a:srgbClr val="953FA9"/>
              </a:solidFill>
              <a:ln w="12700" cap="flat">
                <a:noFill/>
                <a:miter lim="400000"/>
              </a:ln>
              <a:effectLst/>
              <a:sp3d prstMaterial="matte"/>
            </c:spPr>
          </c:dPt>
          <c:dPt>
            <c:idx val="1"/>
            <c:explosion val="0"/>
            <c:spPr>
              <a:solidFill>
                <a:srgbClr val="5775A4"/>
              </a:solidFill>
              <a:ln w="12700" cap="flat">
                <a:noFill/>
                <a:miter lim="400000"/>
              </a:ln>
              <a:effectLst/>
              <a:sp3d prstMaterial="matte"/>
            </c:spPr>
          </c:dPt>
          <c:dPt>
            <c:idx val="2"/>
            <c:explosion val="0"/>
            <c:spPr>
              <a:solidFill>
                <a:srgbClr val="597597"/>
              </a:solidFill>
              <a:ln w="12700" cap="flat">
                <a:noFill/>
                <a:miter lim="400000"/>
              </a:ln>
              <a:effectLst/>
              <a:sp3d prstMaterial="matte"/>
            </c:spPr>
          </c:dPt>
          <c:dPt>
            <c:idx val="3"/>
            <c:explosion val="0"/>
            <c:spPr>
              <a:solidFill>
                <a:srgbClr val="5A157F"/>
              </a:solidFill>
              <a:ln w="12700" cap="flat">
                <a:noFill/>
                <a:miter lim="400000"/>
              </a:ln>
              <a:effectLst/>
              <a:sp3d prstMaterial="matte"/>
            </c:spPr>
          </c:dPt>
          <c:dPt>
            <c:idx val="4"/>
            <c:explosion val="0"/>
            <c:spPr>
              <a:solidFill>
                <a:srgbClr val="8C0F9D"/>
              </a:solidFill>
              <a:ln w="12700" cap="flat">
                <a:noFill/>
                <a:miter lim="400000"/>
              </a:ln>
              <a:effectLst/>
              <a:sp3d prstMaterial="matte"/>
            </c:spPr>
          </c:dPt>
          <c:dLbls>
            <c:dLbl>
              <c:idx val="0"/>
              <c:numFmt formatCode="0%" sourceLinked="0"/>
              <c:txPr>
                <a:bodyPr/>
                <a:lstStyle/>
                <a:p>
                  <a:pPr>
                    <a:defRPr b="0" i="0" strike="noStrike" sz="1100" u="none">
                      <a:solidFill>
                        <a:srgbClr val="FFFFFF"/>
                      </a:solidFill>
                      <a:latin typeface="Helvetica"/>
                    </a:defRPr>
                  </a:pPr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</c:dLbl>
            <c:dLbl>
              <c:idx val="1"/>
              <c:numFmt formatCode="0%" sourceLinked="0"/>
              <c:txPr>
                <a:bodyPr/>
                <a:lstStyle/>
                <a:p>
                  <a:pPr>
                    <a:defRPr b="0" i="0" strike="noStrike" sz="1100" u="none">
                      <a:solidFill>
                        <a:srgbClr val="FFFFFF"/>
                      </a:solidFill>
                      <a:latin typeface="Helvetica"/>
                    </a:defRPr>
                  </a:pPr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</c:dLbl>
            <c:dLbl>
              <c:idx val="2"/>
              <c:numFmt formatCode="0%" sourceLinked="0"/>
              <c:txPr>
                <a:bodyPr/>
                <a:lstStyle/>
                <a:p>
                  <a:pPr>
                    <a:defRPr b="0" i="0" strike="noStrike" sz="1100" u="none">
                      <a:solidFill>
                        <a:srgbClr val="FFFFFF"/>
                      </a:solidFill>
                      <a:latin typeface="Helvetica"/>
                    </a:defRPr>
                  </a:pPr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</c:dLbl>
            <c:dLbl>
              <c:idx val="3"/>
              <c:numFmt formatCode="0%" sourceLinked="0"/>
              <c:txPr>
                <a:bodyPr/>
                <a:lstStyle/>
                <a:p>
                  <a:pPr>
                    <a:defRPr b="0" i="0" strike="noStrike" sz="1100" u="none">
                      <a:solidFill>
                        <a:srgbClr val="FFFFFF"/>
                      </a:solidFill>
                      <a:latin typeface="Helvetica"/>
                    </a:defRPr>
                  </a:pPr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</c:dLbl>
            <c:dLbl>
              <c:idx val="4"/>
              <c:numFmt formatCode="0%" sourceLinked="0"/>
              <c:txPr>
                <a:bodyPr/>
                <a:lstStyle/>
                <a:p>
                  <a:pPr>
                    <a:defRPr b="0" i="0" strike="noStrike" sz="1100" u="none">
                      <a:solidFill>
                        <a:srgbClr val="FFFFFF"/>
                      </a:solidFill>
                      <a:latin typeface="Helvetica"/>
                    </a:defRPr>
                  </a:pPr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</c:dLbl>
            <c:numFmt formatCode="0%" sourceLinked="0"/>
            <c:txPr>
              <a:bodyPr/>
              <a:lstStyle/>
              <a:p>
                <a:pPr>
                  <a:defRPr b="0" i="0" strike="noStrike" sz="1100" u="none">
                    <a:solidFill>
                      <a:srgbClr val="FFFFFF"/>
                    </a:solidFill>
                    <a:latin typeface="Helvetica"/>
                  </a:defRPr>
                </a:pPr>
              </a:p>
            </c:tx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0"/>
          </c:dLbls>
          <c:cat>
            <c:strRef>
              <c:f>Sheet1!$B$1:$F$1</c:f>
              <c:strCache>
                <c:ptCount val="5"/>
                <c:pt idx="0">
                  <c:v>Anchor Investment</c:v>
                </c:pt>
                <c:pt idx="1">
                  <c:v>Crypto Expert</c:v>
                </c:pt>
                <c:pt idx="2">
                  <c:v>Company Investment</c:v>
                </c:pt>
                <c:pt idx="3">
                  <c:v>Team</c:v>
                </c:pt>
                <c:pt idx="4">
                  <c:v>Investor</c:v>
                </c:pt>
              </c:strCache>
            </c:strRef>
          </c:cat>
          <c:val>
            <c:numRef>
              <c:f>Sheet1!$B$2:$F$2</c:f>
              <c:numCache>
                <c:ptCount val="5"/>
                <c:pt idx="0">
                  <c:v>10.000000</c:v>
                </c:pt>
                <c:pt idx="1">
                  <c:v>2.000000</c:v>
                </c:pt>
                <c:pt idx="2">
                  <c:v>60.000000</c:v>
                </c:pt>
                <c:pt idx="3">
                  <c:v>25.000000</c:v>
                </c:pt>
                <c:pt idx="4">
                  <c:v>3.000000</c:v>
                </c:pt>
              </c:numCache>
            </c:numRef>
          </c:val>
        </c:ser>
      </c:pie3DChart>
      <c:spPr>
        <a:noFill/>
        <a:ln w="12700" cap="flat">
          <a:noFill/>
          <a:miter lim="400000"/>
        </a:ln>
        <a:effectLst/>
      </c:spPr>
    </c:plotArea>
    <c:legend>
      <c:legendPos val="b"/>
      <c:layout>
        <c:manualLayout>
          <c:xMode val="edge"/>
          <c:yMode val="edge"/>
          <c:x val="0"/>
          <c:y val="0.946906"/>
          <c:w val="1"/>
          <c:h val="0.053094"/>
        </c:manualLayout>
      </c:layout>
      <c:overlay val="1"/>
      <c:spPr>
        <a:noFill/>
        <a:ln w="12700" cap="flat">
          <a:noFill/>
          <a:miter lim="400000"/>
        </a:ln>
        <a:effectLst/>
      </c:spPr>
      <c:txPr>
        <a:bodyPr rot="0"/>
        <a:lstStyle/>
        <a:p>
          <a:pPr>
            <a:defRPr b="0" i="0" strike="noStrike" sz="1100" u="none">
              <a:solidFill>
                <a:srgbClr val="FFFFFF"/>
              </a:solidFill>
              <a:latin typeface="Helvetica"/>
            </a:defRPr>
          </a:pPr>
        </a:p>
      </c:txPr>
    </c:legend>
    <c:plotVisOnly val="1"/>
    <c:dispBlanksAs val="gap"/>
  </c:chart>
  <c:spPr>
    <a:noFill/>
    <a:ln>
      <a:noFill/>
    </a:ln>
    <a:effectLst/>
  </c:spPr>
  <c:externalData r:id="rId1">
    <c:autoUpdate val="0"/>
  </c:externalData>
</c:chartSpace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92" name="Shape 92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</Relationships>
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</Relationships>
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</Relationships>
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77" name="Shape 27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202124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- The Anchor protocol defines a money market between a lender, looking to earn stable yields on their stablecoins, and a borrower, looking to borrow stablecoins on stakeable assets.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Shape 46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63" name="Shape 46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Please update the design of the platform to be reflected on this presentation. – Work with Ika &amp; Andrea on this</a:t>
            </a:r>
          </a:p>
          <a:p>
            <a:pPr/>
            <a:r>
              <a:t>“COMING SOON”</a:t>
            </a:r>
          </a:p>
          <a:p>
            <a:pPr/>
            <a:r>
              <a:t>“A Community Crowdfunding Cross-Chain Incubator”</a:t>
            </a:r>
          </a:p>
          <a:p>
            <a:pPr/>
            <a:r>
              <a:t>“Demo Platform Launch December 2021”</a:t>
            </a:r>
          </a:p>
          <a:p>
            <a:pPr/>
            <a:r>
              <a:t>“During demo period, transaction feed are to 5% to help finance platform development”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Shape 47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72" name="Shape 47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Please update this slide with most current platform look – Work with Andrea &amp; Ika on this</a:t>
            </a:r>
          </a:p>
          <a:p>
            <a:pPr/>
            <a:r>
              <a:t>Remove “Validity Process” 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Shape 47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78" name="Shape 47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Please update this slide with most current platform look – Work with Andrea &amp; Ika on this</a:t>
            </a:r>
          </a:p>
        </p:txBody>
      </p:sp>
    </p:spTree>
  </p:cSld>
  <p:clrMapOvr>
    <a:masterClrMapping/>
  </p:clrMapOvr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1524000" y="3602037"/>
            <a:ext cx="9144000" cy="1655766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0" algn="ctr">
              <a:buSzTx/>
              <a:buFontTx/>
              <a:buNone/>
              <a:defRPr sz="2400"/>
            </a:lvl2pPr>
            <a:lvl3pPr marL="0" indent="0" algn="ctr">
              <a:buSzTx/>
              <a:buFontTx/>
              <a:buNone/>
              <a:defRPr sz="2400"/>
            </a:lvl3pPr>
            <a:lvl4pPr marL="0" indent="0" algn="ctr">
              <a:buSzTx/>
              <a:buFontTx/>
              <a:buNone/>
              <a:defRPr sz="2400"/>
            </a:lvl4pPr>
            <a:lvl5pPr marL="0" indent="0" algn="ctr">
              <a:buSzTx/>
              <a:buFontTx/>
              <a:buNone/>
              <a:defRPr sz="2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1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Text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30" name="Body Level One…"/>
          <p:cNvSpPr txBox="1"/>
          <p:nvPr>
            <p:ph type="body" sz="quarter" idx="1"/>
          </p:nvPr>
        </p:nvSpPr>
        <p:spPr>
          <a:xfrm>
            <a:off x="831850" y="4589462"/>
            <a:ext cx="10515600" cy="1500191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1pPr>
            <a:lvl2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2pPr>
            <a:lvl3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3pPr>
            <a:lvl4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4pPr>
            <a:lvl5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9" name="Body Level One…"/>
          <p:cNvSpPr txBox="1"/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 txBox="1"/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8" name="Body Level One…"/>
          <p:cNvSpPr txBox="1"/>
          <p:nvPr>
            <p:ph type="body" sz="quarter" idx="1"/>
          </p:nvPr>
        </p:nvSpPr>
        <p:spPr>
          <a:xfrm>
            <a:off x="839787" y="1681163"/>
            <a:ext cx="5157790" cy="823916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b="1" sz="2400"/>
            </a:lvl1pPr>
            <a:lvl2pPr marL="0" indent="0">
              <a:buSzTx/>
              <a:buFontTx/>
              <a:buNone/>
              <a:defRPr b="1" sz="2400"/>
            </a:lvl2pPr>
            <a:lvl3pPr marL="0" indent="0">
              <a:buSzTx/>
              <a:buFontTx/>
              <a:buNone/>
              <a:defRPr b="1" sz="2400"/>
            </a:lvl3pPr>
            <a:lvl4pPr marL="0" indent="0">
              <a:buSzTx/>
              <a:buFontTx/>
              <a:buNone/>
              <a:defRPr b="1" sz="2400"/>
            </a:lvl4pPr>
            <a:lvl5pPr marL="0" indent="0">
              <a:buSzTx/>
              <a:buFontTx/>
              <a:buNone/>
              <a:defRPr b="1" sz="2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9" name="Text Placeholder 4"/>
          <p:cNvSpPr/>
          <p:nvPr>
            <p:ph type="body" sz="quarter" idx="21"/>
          </p:nvPr>
        </p:nvSpPr>
        <p:spPr>
          <a:xfrm>
            <a:off x="6172200" y="1681163"/>
            <a:ext cx="5183188" cy="823914"/>
          </a:xfrm>
          <a:prstGeom prst="rect">
            <a:avLst/>
          </a:prstGeom>
        </p:spPr>
        <p:txBody>
          <a:bodyPr anchor="b"/>
          <a:lstStyle/>
          <a:p>
            <a:pPr/>
          </a:p>
        </p:txBody>
      </p:sp>
      <p:sp>
        <p:nvSpPr>
          <p:cNvPr id="5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itle Text"/>
          <p:cNvSpPr txBox="1"/>
          <p:nvPr>
            <p:ph type="title"/>
          </p:nvPr>
        </p:nvSpPr>
        <p:spPr>
          <a:xfrm>
            <a:off x="839787" y="457200"/>
            <a:ext cx="3932240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/>
            <a:r>
              <a:t>Title Text</a:t>
            </a:r>
          </a:p>
        </p:txBody>
      </p:sp>
      <p:sp>
        <p:nvSpPr>
          <p:cNvPr id="73" name="Body Level One…"/>
          <p:cNvSpPr txBox="1"/>
          <p:nvPr>
            <p:ph type="body" sz="half" idx="1"/>
          </p:nvPr>
        </p:nvSpPr>
        <p:spPr>
          <a:xfrm>
            <a:off x="5183187" y="987425"/>
            <a:ext cx="6172204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" name="Text Placeholder 3"/>
          <p:cNvSpPr/>
          <p:nvPr>
            <p:ph type="body" sz="quarter" idx="21"/>
          </p:nvPr>
        </p:nvSpPr>
        <p:spPr>
          <a:xfrm>
            <a:off x="839787" y="2057400"/>
            <a:ext cx="3932238" cy="3811588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le Text"/>
          <p:cNvSpPr txBox="1"/>
          <p:nvPr>
            <p:ph type="title"/>
          </p:nvPr>
        </p:nvSpPr>
        <p:spPr>
          <a:xfrm>
            <a:off x="839787" y="457200"/>
            <a:ext cx="3932240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/>
            <a:r>
              <a:t>Title Text</a:t>
            </a:r>
          </a:p>
        </p:txBody>
      </p:sp>
      <p:sp>
        <p:nvSpPr>
          <p:cNvPr id="83" name="Picture Placeholder 2"/>
          <p:cNvSpPr/>
          <p:nvPr>
            <p:ph type="pic" sz="half" idx="21"/>
          </p:nvPr>
        </p:nvSpPr>
        <p:spPr>
          <a:xfrm>
            <a:off x="5183187" y="987425"/>
            <a:ext cx="6172204" cy="487362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84" name="Body Level One…"/>
          <p:cNvSpPr txBox="1"/>
          <p:nvPr>
            <p:ph type="body" sz="quarter" idx="1"/>
          </p:nvPr>
        </p:nvSpPr>
        <p:spPr>
          <a:xfrm>
            <a:off x="839787" y="2057400"/>
            <a:ext cx="3932240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0">
              <a:buSzTx/>
              <a:buFontTx/>
              <a:buNone/>
              <a:defRPr sz="1600"/>
            </a:lvl2pPr>
            <a:lvl3pPr marL="0" indent="0">
              <a:buSzTx/>
              <a:buFontTx/>
              <a:buNone/>
              <a:defRPr sz="1600"/>
            </a:lvl3pPr>
            <a:lvl4pPr marL="0" indent="0">
              <a:buSzTx/>
              <a:buFontTx/>
              <a:buNone/>
              <a:defRPr sz="1600"/>
            </a:lvl4pPr>
            <a:lvl5pPr marL="0" indent="0">
              <a:buSzTx/>
              <a:buFontTx/>
              <a:buNone/>
              <a:defRPr sz="16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1095181" y="6414762"/>
            <a:ext cx="258620" cy="248302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 algn="r">
              <a:defRPr sz="1200">
                <a:solidFill>
                  <a:srgbClr val="888888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1234438" marR="0" indent="-320038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jpeg"/><Relationship Id="rId3" Type="http://schemas.openxmlformats.org/officeDocument/2006/relationships/image" Target="../media/image1.png"/><Relationship Id="rId4" Type="http://schemas.openxmlformats.org/officeDocument/2006/relationships/image" Target="../media/image20.png"/><Relationship Id="rId5" Type="http://schemas.openxmlformats.org/officeDocument/2006/relationships/image" Target="../media/image10.png"/><Relationship Id="rId6" Type="http://schemas.openxmlformats.org/officeDocument/2006/relationships/image" Target="../media/image9.png"/><Relationship Id="rId7" Type="http://schemas.openxmlformats.org/officeDocument/2006/relationships/image" Target="../media/image21.png"/><Relationship Id="rId8" Type="http://schemas.openxmlformats.org/officeDocument/2006/relationships/image" Target="../media/image22.png"/><Relationship Id="rId9" Type="http://schemas.openxmlformats.org/officeDocument/2006/relationships/image" Target="../media/image2.png"/><Relationship Id="rId10" Type="http://schemas.openxmlformats.org/officeDocument/2006/relationships/image" Target="../media/image3.png"/><Relationship Id="rId11" Type="http://schemas.openxmlformats.org/officeDocument/2006/relationships/image" Target="../media/image8.png"/><Relationship Id="rId12" Type="http://schemas.openxmlformats.org/officeDocument/2006/relationships/image" Target="../media/image23.png"/><Relationship Id="rId13" Type="http://schemas.openxmlformats.org/officeDocument/2006/relationships/image" Target="../media/image24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jpeg"/><Relationship Id="rId3" Type="http://schemas.openxmlformats.org/officeDocument/2006/relationships/image" Target="../media/image25.png"/><Relationship Id="rId4" Type="http://schemas.openxmlformats.org/officeDocument/2006/relationships/image" Target="../media/image20.png"/><Relationship Id="rId5" Type="http://schemas.openxmlformats.org/officeDocument/2006/relationships/image" Target="../media/image10.png"/><Relationship Id="rId6" Type="http://schemas.openxmlformats.org/officeDocument/2006/relationships/image" Target="../media/image9.png"/><Relationship Id="rId7" Type="http://schemas.openxmlformats.org/officeDocument/2006/relationships/image" Target="../media/image19.png"/><Relationship Id="rId8" Type="http://schemas.openxmlformats.org/officeDocument/2006/relationships/image" Target="../media/image26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jpeg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7" Type="http://schemas.openxmlformats.org/officeDocument/2006/relationships/image" Target="../media/image31.png"/><Relationship Id="rId8" Type="http://schemas.openxmlformats.org/officeDocument/2006/relationships/image" Target="../media/image32.png"/><Relationship Id="rId9" Type="http://schemas.openxmlformats.org/officeDocument/2006/relationships/image" Target="../media/image1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e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jpeg"/><Relationship Id="rId3" Type="http://schemas.openxmlformats.org/officeDocument/2006/relationships/chart" Target="../charts/chart1.xml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jpeg"/><Relationship Id="rId3" Type="http://schemas.openxmlformats.org/officeDocument/2006/relationships/chart" Target="../charts/chart2.xml"/><Relationship Id="rId4" Type="http://schemas.openxmlformats.org/officeDocument/2006/relationships/chart" Target="../charts/chart3.xml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jpeg"/><Relationship Id="rId3" Type="http://schemas.openxmlformats.org/officeDocument/2006/relationships/chart" Target="../charts/chart4.xml"/><Relationship Id="rId4" Type="http://schemas.openxmlformats.org/officeDocument/2006/relationships/chart" Target="../charts/chart5.xml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jpeg"/><Relationship Id="rId3" Type="http://schemas.openxmlformats.org/officeDocument/2006/relationships/chart" Target="../charts/chart6.xml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eg"/><Relationship Id="rId4" Type="http://schemas.openxmlformats.org/officeDocument/2006/relationships/image" Target="../media/image33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Relationship Id="rId3" Type="http://schemas.openxmlformats.org/officeDocument/2006/relationships/image" Target="../media/image3.jpeg"/><Relationship Id="rId4" Type="http://schemas.openxmlformats.org/officeDocument/2006/relationships/image" Target="../media/image4.jpeg"/><Relationship Id="rId5" Type="http://schemas.openxmlformats.org/officeDocument/2006/relationships/image" Target="../media/image2.png"/><Relationship Id="rId6" Type="http://schemas.openxmlformats.org/officeDocument/2006/relationships/image" Target="../media/image3.png"/><Relationship Id="rId7" Type="http://schemas.openxmlformats.org/officeDocument/2006/relationships/image" Target="../media/image4.png"/><Relationship Id="rId8" Type="http://schemas.openxmlformats.org/officeDocument/2006/relationships/hyperlink" Target="http://https/www.linkedin.com/in/ika-nur-afifah" TargetMode="External"/><Relationship Id="rId9" Type="http://schemas.openxmlformats.org/officeDocument/2006/relationships/image" Target="../media/image5.pn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jpeg"/><Relationship Id="rId4" Type="http://schemas.openxmlformats.org/officeDocument/2006/relationships/image" Target="../media/image34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jpeg"/><Relationship Id="rId4" Type="http://schemas.openxmlformats.org/officeDocument/2006/relationships/image" Target="../media/image35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e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36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eg"/><Relationship Id="rId3" Type="http://schemas.openxmlformats.org/officeDocument/2006/relationships/image" Target="../media/image37.png"/><Relationship Id="rId4" Type="http://schemas.openxmlformats.org/officeDocument/2006/relationships/image" Target="../media/image1.png"/><Relationship Id="rId5" Type="http://schemas.openxmlformats.org/officeDocument/2006/relationships/image" Target="../media/image38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Relationship Id="rId3" Type="http://schemas.openxmlformats.org/officeDocument/2006/relationships/image" Target="../media/image5.jpeg"/><Relationship Id="rId4" Type="http://schemas.openxmlformats.org/officeDocument/2006/relationships/image" Target="../media/image6.jpeg"/><Relationship Id="rId5" Type="http://schemas.openxmlformats.org/officeDocument/2006/relationships/image" Target="../media/image2.png"/><Relationship Id="rId6" Type="http://schemas.openxmlformats.org/officeDocument/2006/relationships/image" Target="../media/image3.png"/><Relationship Id="rId7" Type="http://schemas.openxmlformats.org/officeDocument/2006/relationships/image" Target="../media/image4.png"/><Relationship Id="rId8" Type="http://schemas.openxmlformats.org/officeDocument/2006/relationships/hyperlink" Target="http://https/www.linkedin.com/in/jasongalvin" TargetMode="External"/><Relationship Id="rId9" Type="http://schemas.openxmlformats.org/officeDocument/2006/relationships/image" Target="../media/image5.png"/><Relationship Id="rId10" Type="http://schemas.openxmlformats.org/officeDocument/2006/relationships/hyperlink" Target="http://https/linkedin.com/in/austintaylor19/?miniProfileUrn=urn%3Ali%3Afs_miniProfile%3AACoAABL7P-cBfSZycTsiYYVm9ezeDGyeu9dclzs" TargetMode="Externa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eg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eg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eg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18.png"/><Relationship Id="rId8" Type="http://schemas.openxmlformats.org/officeDocument/2006/relationships/image" Target="../media/image4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eg"/><Relationship Id="rId4" Type="http://schemas.openxmlformats.org/officeDocument/2006/relationships/image" Target="../media/image3.png"/><Relationship Id="rId5" Type="http://schemas.openxmlformats.org/officeDocument/2006/relationships/image" Target="../media/image19.png"/><Relationship Id="rId6" Type="http://schemas.openxmlformats.org/officeDocument/2006/relationships/image" Target="../media/image2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raphic 9" descr="Graphic 9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261882" y="1657194"/>
            <a:ext cx="4378524" cy="2383864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28600" dist="139700" dir="3600000">
              <a:srgbClr val="000000">
                <a:alpha val="25000"/>
              </a:srgbClr>
            </a:outerShdw>
            <a:reflection blurRad="0" stA="50000" stPos="0" endA="0" endPos="40000" dist="0" dir="5400000" fadeDir="5400000" sx="100000" sy="-100000" kx="0" ky="0" algn="bl" rotWithShape="0"/>
          </a:effectLst>
        </p:spPr>
      </p:pic>
      <p:sp>
        <p:nvSpPr>
          <p:cNvPr id="95" name="Rectangle: Top Corners Rounded 4"/>
          <p:cNvSpPr/>
          <p:nvPr/>
        </p:nvSpPr>
        <p:spPr>
          <a:xfrm>
            <a:off x="1000674" y="5878286"/>
            <a:ext cx="10263677" cy="9797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746" y="0"/>
                </a:moveTo>
                <a:lnTo>
                  <a:pt x="20854" y="0"/>
                </a:lnTo>
                <a:cubicBezTo>
                  <a:pt x="21266" y="0"/>
                  <a:pt x="21600" y="3500"/>
                  <a:pt x="21600" y="7818"/>
                </a:cubicBezTo>
                <a:lnTo>
                  <a:pt x="21600" y="21600"/>
                </a:lnTo>
                <a:lnTo>
                  <a:pt x="0" y="21600"/>
                </a:lnTo>
                <a:lnTo>
                  <a:pt x="0" y="7818"/>
                </a:lnTo>
                <a:cubicBezTo>
                  <a:pt x="0" y="3500"/>
                  <a:pt x="334" y="0"/>
                  <a:pt x="746" y="0"/>
                </a:cubicBezTo>
                <a:close/>
              </a:path>
            </a:pathLst>
          </a:custGeom>
          <a:solidFill>
            <a:srgbClr val="1F0A5A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</a:p>
        </p:txBody>
      </p:sp>
      <p:sp>
        <p:nvSpPr>
          <p:cNvPr id="96" name="TextBox 10"/>
          <p:cNvSpPr txBox="1"/>
          <p:nvPr/>
        </p:nvSpPr>
        <p:spPr>
          <a:xfrm>
            <a:off x="3276965" y="6168087"/>
            <a:ext cx="5638063" cy="396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2000">
                <a:solidFill>
                  <a:srgbClr val="FFFFFF"/>
                </a:solidFill>
                <a:effectLst>
                  <a:outerShdw sx="100000" sy="100000" kx="0" ky="0" algn="b" rotWithShape="0" blurRad="38100" dist="38100" dir="2700000">
                    <a:srgbClr val="000000">
                      <a:alpha val="43137"/>
                    </a:srgbClr>
                  </a:outerShdw>
                </a:effectLst>
                <a:latin typeface="Gilroy Light"/>
                <a:ea typeface="Gilroy Light"/>
                <a:cs typeface="Gilroy Light"/>
                <a:sym typeface="Gilroy Light"/>
              </a:defRPr>
            </a:lvl1pPr>
          </a:lstStyle>
          <a:p>
            <a:pPr/>
            <a:r>
              <a:t>Community Crowdfunding Cross-Chain Incubator</a:t>
            </a:r>
          </a:p>
        </p:txBody>
      </p:sp>
      <p:sp>
        <p:nvSpPr>
          <p:cNvPr id="97" name="TextBox 11"/>
          <p:cNvSpPr txBox="1"/>
          <p:nvPr/>
        </p:nvSpPr>
        <p:spPr>
          <a:xfrm>
            <a:off x="4619583" y="4334304"/>
            <a:ext cx="2952835" cy="76453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88900" dist="50800" dir="5400000">
              <a:srgbClr val="000000">
                <a:alpha val="34000"/>
              </a:srgbClr>
            </a:outerShdw>
            <a:reflection blurRad="0" stA="52000" stPos="0" endA="0" endPos="40000" dist="0" dir="5400000" fadeDir="5400000" sx="100000" sy="-100000" kx="0" ky="0" algn="bl" rotWithShape="0"/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defRPr sz="4400">
                <a:solidFill>
                  <a:srgbClr val="FFFFFF"/>
                </a:solidFill>
                <a:latin typeface="Gilroy Light"/>
                <a:ea typeface="Gilroy Light"/>
                <a:cs typeface="Gilroy Light"/>
                <a:sym typeface="Gilroy Light"/>
              </a:defRPr>
            </a:pPr>
            <a:r>
              <a:t>W</a:t>
            </a:r>
            <a:r>
              <a:t>e</a:t>
            </a:r>
            <a:r>
              <a:rPr>
                <a:latin typeface="Gilroy ExtraBold"/>
                <a:ea typeface="Gilroy ExtraBold"/>
                <a:cs typeface="Gilroy ExtraBold"/>
                <a:sym typeface="Gilroy ExtraBold"/>
              </a:rPr>
              <a:t>F</a:t>
            </a:r>
            <a:r>
              <a:rPr>
                <a:latin typeface="Gilroy ExtraBold"/>
                <a:ea typeface="Gilroy ExtraBold"/>
                <a:cs typeface="Gilroy ExtraBold"/>
                <a:sym typeface="Gilroy ExtraBold"/>
              </a:rPr>
              <a:t>und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Graphic 30" descr="Graphic 30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867826" y="2926734"/>
            <a:ext cx="2761913" cy="1503708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28600" dist="139700" dir="3600000">
              <a:srgbClr val="000000">
                <a:alpha val="25000"/>
              </a:srgbClr>
            </a:outerShdw>
            <a:reflection blurRad="0" stA="50000" stPos="0" endA="0" endPos="40000" dist="0" dir="5400000" fadeDir="5400000" sx="100000" sy="-100000" kx="0" ky="0" algn="bl" rotWithShape="0"/>
          </a:effectLst>
        </p:spPr>
      </p:pic>
      <p:sp>
        <p:nvSpPr>
          <p:cNvPr id="280" name="TextBox 3"/>
          <p:cNvSpPr txBox="1"/>
          <p:nvPr/>
        </p:nvSpPr>
        <p:spPr>
          <a:xfrm>
            <a:off x="4311423" y="4484287"/>
            <a:ext cx="3775554" cy="9550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2800">
                <a:solidFill>
                  <a:srgbClr val="FFFFFF"/>
                </a:solidFill>
                <a:effectLst>
                  <a:outerShdw sx="100000" sy="100000" kx="0" ky="0" algn="b" rotWithShape="0" blurRad="38100" dist="38100" dir="2700000">
                    <a:srgbClr val="000000">
                      <a:alpha val="43137"/>
                    </a:srgbClr>
                  </a:outerShdw>
                </a:effectLst>
                <a:latin typeface="Gilroy ExtraBold"/>
                <a:ea typeface="Gilroy ExtraBold"/>
                <a:cs typeface="Gilroy ExtraBold"/>
                <a:sym typeface="Gilroy ExtraBold"/>
              </a:defRPr>
            </a:lvl1pPr>
          </a:lstStyle>
          <a:p>
            <a:pPr/>
            <a:r>
              <a:t>COMPETITIVE ADVANTAGES </a:t>
            </a:r>
          </a:p>
        </p:txBody>
      </p:sp>
      <p:sp>
        <p:nvSpPr>
          <p:cNvPr id="281" name="TextBox 4"/>
          <p:cNvSpPr txBox="1"/>
          <p:nvPr/>
        </p:nvSpPr>
        <p:spPr>
          <a:xfrm>
            <a:off x="2134846" y="5948388"/>
            <a:ext cx="2985140" cy="3327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defRPr sz="1600">
                <a:solidFill>
                  <a:srgbClr val="FFFFFF"/>
                </a:solidFill>
                <a:effectLst>
                  <a:outerShdw sx="100000" sy="100000" kx="0" ky="0" algn="b" rotWithShape="0" blurRad="38100" dist="38100" dir="2700000">
                    <a:srgbClr val="000000">
                      <a:alpha val="43137"/>
                    </a:srgbClr>
                  </a:outerShdw>
                </a:effectLst>
                <a:latin typeface="Gilroy Light"/>
                <a:ea typeface="Gilroy Light"/>
                <a:cs typeface="Gilroy Light"/>
                <a:sym typeface="Gilroy Light"/>
              </a:defRPr>
            </a:pPr>
            <a:r>
              <a:t>Yield </a:t>
            </a:r>
            <a:r>
              <a:t>B</a:t>
            </a:r>
            <a:r>
              <a:t>enefit for </a:t>
            </a:r>
            <a:r>
              <a:t>B</a:t>
            </a:r>
            <a:r>
              <a:t>ackers</a:t>
            </a:r>
          </a:p>
        </p:txBody>
      </p:sp>
      <p:sp>
        <p:nvSpPr>
          <p:cNvPr id="282" name="TextBox 5"/>
          <p:cNvSpPr txBox="1"/>
          <p:nvPr/>
        </p:nvSpPr>
        <p:spPr>
          <a:xfrm>
            <a:off x="1096542" y="2625488"/>
            <a:ext cx="2985140" cy="3327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defRPr sz="1600">
                <a:solidFill>
                  <a:srgbClr val="FFFFFF"/>
                </a:solidFill>
                <a:effectLst>
                  <a:outerShdw sx="100000" sy="100000" kx="0" ky="0" algn="b" rotWithShape="0" blurRad="38100" dist="38100" dir="2700000">
                    <a:srgbClr val="000000">
                      <a:alpha val="43137"/>
                    </a:srgbClr>
                  </a:outerShdw>
                </a:effectLst>
                <a:latin typeface="Gilroy Light"/>
                <a:ea typeface="Gilroy Light"/>
                <a:cs typeface="Gilroy Light"/>
                <a:sym typeface="Gilroy Light"/>
              </a:defRPr>
            </a:pPr>
            <a:r>
              <a:t>Community </a:t>
            </a:r>
            <a:r>
              <a:t>V</a:t>
            </a:r>
            <a:r>
              <a:t>oting </a:t>
            </a:r>
            <a:r>
              <a:t>P</a:t>
            </a:r>
            <a:r>
              <a:t>ower</a:t>
            </a:r>
          </a:p>
        </p:txBody>
      </p:sp>
      <p:sp>
        <p:nvSpPr>
          <p:cNvPr id="283" name="TextBox 6"/>
          <p:cNvSpPr txBox="1"/>
          <p:nvPr/>
        </p:nvSpPr>
        <p:spPr>
          <a:xfrm>
            <a:off x="4235486" y="1432455"/>
            <a:ext cx="1796720" cy="815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defRPr sz="1600">
                <a:solidFill>
                  <a:srgbClr val="FFFFFF"/>
                </a:solidFill>
                <a:effectLst>
                  <a:outerShdw sx="100000" sy="100000" kx="0" ky="0" algn="b" rotWithShape="0" blurRad="38100" dist="38100" dir="2700000">
                    <a:srgbClr val="000000">
                      <a:alpha val="43137"/>
                    </a:srgbClr>
                  </a:outerShdw>
                </a:effectLst>
                <a:latin typeface="Gilroy Light"/>
                <a:ea typeface="Gilroy Light"/>
                <a:cs typeface="Gilroy Light"/>
                <a:sym typeface="Gilroy Light"/>
              </a:defRPr>
            </a:pPr>
            <a:r>
              <a:t>Secure &amp; </a:t>
            </a:r>
            <a:r>
              <a:t>R</a:t>
            </a:r>
            <a:r>
              <a:t>efundable </a:t>
            </a:r>
            <a:r>
              <a:t>D</a:t>
            </a:r>
            <a:r>
              <a:t>eposits</a:t>
            </a:r>
          </a:p>
        </p:txBody>
      </p:sp>
      <p:sp>
        <p:nvSpPr>
          <p:cNvPr id="284" name="TextBox 7"/>
          <p:cNvSpPr txBox="1"/>
          <p:nvPr/>
        </p:nvSpPr>
        <p:spPr>
          <a:xfrm>
            <a:off x="6275818" y="1438979"/>
            <a:ext cx="1796721" cy="5740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defRPr sz="1600">
                <a:solidFill>
                  <a:srgbClr val="FFFFFF"/>
                </a:solidFill>
                <a:effectLst>
                  <a:outerShdw sx="100000" sy="100000" kx="0" ky="0" algn="b" rotWithShape="0" blurRad="38100" dist="38100" dir="2700000">
                    <a:srgbClr val="000000">
                      <a:alpha val="43137"/>
                    </a:srgbClr>
                  </a:outerShdw>
                </a:effectLst>
                <a:latin typeface="Gilroy Light"/>
                <a:ea typeface="Gilroy Light"/>
                <a:cs typeface="Gilroy Light"/>
                <a:sym typeface="Gilroy Light"/>
              </a:defRPr>
            </a:pPr>
            <a:r>
              <a:t>Deflationary </a:t>
            </a:r>
            <a:r>
              <a:t>T</a:t>
            </a:r>
            <a:r>
              <a:t>oken </a:t>
            </a:r>
            <a:r>
              <a:t>V</a:t>
            </a:r>
            <a:r>
              <a:t>alue</a:t>
            </a:r>
          </a:p>
        </p:txBody>
      </p:sp>
      <p:sp>
        <p:nvSpPr>
          <p:cNvPr id="285" name="TextBox 8"/>
          <p:cNvSpPr txBox="1"/>
          <p:nvPr/>
        </p:nvSpPr>
        <p:spPr>
          <a:xfrm>
            <a:off x="8135612" y="2473160"/>
            <a:ext cx="2985139" cy="5740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defRPr sz="1600">
                <a:solidFill>
                  <a:srgbClr val="FFFFFF"/>
                </a:solidFill>
                <a:effectLst>
                  <a:outerShdw sx="100000" sy="100000" kx="0" ky="0" algn="b" rotWithShape="0" blurRad="38100" dist="38100" dir="2700000">
                    <a:srgbClr val="000000">
                      <a:alpha val="43137"/>
                    </a:srgbClr>
                  </a:outerShdw>
                </a:effectLst>
                <a:latin typeface="Gilroy Light"/>
                <a:ea typeface="Gilroy Light"/>
                <a:cs typeface="Gilroy Light"/>
                <a:sym typeface="Gilroy Light"/>
              </a:defRPr>
            </a:pPr>
            <a:r>
              <a:t>Money </a:t>
            </a:r>
            <a:r>
              <a:t>R</a:t>
            </a:r>
            <a:r>
              <a:t>elease </a:t>
            </a:r>
            <a:r>
              <a:t>W</a:t>
            </a:r>
            <a:r>
              <a:t>ith </a:t>
            </a:r>
            <a:r>
              <a:t>M</a:t>
            </a:r>
            <a:r>
              <a:t>ilestone and </a:t>
            </a:r>
            <a:r>
              <a:t>Investor Vote Approval</a:t>
            </a:r>
          </a:p>
        </p:txBody>
      </p:sp>
      <p:sp>
        <p:nvSpPr>
          <p:cNvPr id="286" name="TextBox 9"/>
          <p:cNvSpPr txBox="1"/>
          <p:nvPr/>
        </p:nvSpPr>
        <p:spPr>
          <a:xfrm>
            <a:off x="9191005" y="4609746"/>
            <a:ext cx="2985139" cy="3327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1600">
                <a:solidFill>
                  <a:srgbClr val="FFFFFF"/>
                </a:solidFill>
                <a:effectLst>
                  <a:outerShdw sx="100000" sy="100000" kx="0" ky="0" algn="b" rotWithShape="0" blurRad="38100" dist="38100" dir="2700000">
                    <a:srgbClr val="000000">
                      <a:alpha val="43137"/>
                    </a:srgbClr>
                  </a:outerShdw>
                </a:effectLst>
                <a:latin typeface="Gilroy Light"/>
                <a:ea typeface="Gilroy Light"/>
                <a:cs typeface="Gilroy Light"/>
                <a:sym typeface="Gilroy Light"/>
              </a:defRPr>
            </a:lvl1pPr>
          </a:lstStyle>
          <a:p>
            <a:pPr/>
            <a:r>
              <a:t>Cross-Chain Incubator</a:t>
            </a:r>
          </a:p>
        </p:txBody>
      </p:sp>
      <p:pic>
        <p:nvPicPr>
          <p:cNvPr id="287" name="Graphic 37" descr="Graphic 37"/>
          <p:cNvPicPr>
            <a:picLocks noChangeAspect="1"/>
          </p:cNvPicPr>
          <p:nvPr/>
        </p:nvPicPr>
        <p:blipFill>
          <a:blip r:embed="rId4">
            <a:extLst/>
          </a:blip>
          <a:srcRect l="0" t="0" r="7921" b="7283"/>
          <a:stretch>
            <a:fillRect/>
          </a:stretch>
        </p:blipFill>
        <p:spPr>
          <a:xfrm>
            <a:off x="3137772" y="4676773"/>
            <a:ext cx="1189332" cy="1197511"/>
          </a:xfrm>
          <a:prstGeom prst="rect">
            <a:avLst/>
          </a:prstGeom>
          <a:ln w="12700">
            <a:miter lim="400000"/>
          </a:ln>
        </p:spPr>
      </p:pic>
      <p:pic>
        <p:nvPicPr>
          <p:cNvPr id="288" name="Graphic 38" descr="Graphic 38"/>
          <p:cNvPicPr>
            <a:picLocks noChangeAspect="1"/>
          </p:cNvPicPr>
          <p:nvPr/>
        </p:nvPicPr>
        <p:blipFill>
          <a:blip r:embed="rId5">
            <a:extLst/>
          </a:blip>
          <a:srcRect l="0" t="0" r="9173" b="8547"/>
          <a:stretch>
            <a:fillRect/>
          </a:stretch>
        </p:blipFill>
        <p:spPr>
          <a:xfrm>
            <a:off x="2012149" y="1333471"/>
            <a:ext cx="1172983" cy="1181159"/>
          </a:xfrm>
          <a:prstGeom prst="rect">
            <a:avLst/>
          </a:prstGeom>
          <a:ln w="12700">
            <a:miter lim="400000"/>
          </a:ln>
        </p:spPr>
      </p:pic>
      <p:pic>
        <p:nvPicPr>
          <p:cNvPr id="289" name="Graphic 39" descr="Graphic 39"/>
          <p:cNvPicPr>
            <a:picLocks noChangeAspect="1"/>
          </p:cNvPicPr>
          <p:nvPr/>
        </p:nvPicPr>
        <p:blipFill>
          <a:blip r:embed="rId6">
            <a:extLst/>
          </a:blip>
          <a:srcRect l="0" t="0" r="7277" b="8547"/>
          <a:stretch>
            <a:fillRect/>
          </a:stretch>
        </p:blipFill>
        <p:spPr>
          <a:xfrm>
            <a:off x="4519098" y="307064"/>
            <a:ext cx="1197512" cy="1181161"/>
          </a:xfrm>
          <a:prstGeom prst="rect">
            <a:avLst/>
          </a:prstGeom>
          <a:ln w="12700">
            <a:miter lim="400000"/>
          </a:ln>
        </p:spPr>
      </p:pic>
      <p:pic>
        <p:nvPicPr>
          <p:cNvPr id="290" name="Graphic 40" descr="Graphic 40"/>
          <p:cNvPicPr>
            <a:picLocks noChangeAspect="1"/>
          </p:cNvPicPr>
          <p:nvPr/>
        </p:nvPicPr>
        <p:blipFill>
          <a:blip r:embed="rId7">
            <a:extLst/>
          </a:blip>
          <a:srcRect l="0" t="0" r="8547" b="9155"/>
          <a:stretch>
            <a:fillRect/>
          </a:stretch>
        </p:blipFill>
        <p:spPr>
          <a:xfrm>
            <a:off x="6564115" y="315241"/>
            <a:ext cx="1181159" cy="1172985"/>
          </a:xfrm>
          <a:prstGeom prst="rect">
            <a:avLst/>
          </a:prstGeom>
          <a:ln w="12700">
            <a:miter lim="400000"/>
          </a:ln>
        </p:spPr>
      </p:pic>
      <p:pic>
        <p:nvPicPr>
          <p:cNvPr id="291" name="Graphic 41" descr="Graphic 41"/>
          <p:cNvPicPr>
            <a:picLocks noChangeAspect="1"/>
          </p:cNvPicPr>
          <p:nvPr/>
        </p:nvPicPr>
        <p:blipFill>
          <a:blip r:embed="rId8">
            <a:extLst/>
          </a:blip>
          <a:srcRect l="0" t="0" r="8547" b="7902"/>
          <a:stretch>
            <a:fillRect/>
          </a:stretch>
        </p:blipFill>
        <p:spPr>
          <a:xfrm>
            <a:off x="9122894" y="1404917"/>
            <a:ext cx="1181160" cy="1189334"/>
          </a:xfrm>
          <a:prstGeom prst="rect">
            <a:avLst/>
          </a:prstGeom>
          <a:ln w="12700">
            <a:miter lim="400000"/>
          </a:ln>
        </p:spPr>
      </p:pic>
      <p:pic>
        <p:nvPicPr>
          <p:cNvPr id="292" name="Graphic 32" descr="Graphic 32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7691470" y="3942226"/>
            <a:ext cx="452705" cy="452705"/>
          </a:xfrm>
          <a:prstGeom prst="rect">
            <a:avLst/>
          </a:prstGeom>
          <a:ln w="12700">
            <a:miter lim="400000"/>
          </a:ln>
          <a:effectLst>
            <a:reflection blurRad="0" stA="50000" stPos="0" endA="0" endPos="40000" dist="0" dir="5400000" fadeDir="5400000" sx="100000" sy="-100000" kx="0" ky="0" algn="bl" rotWithShape="0"/>
          </a:effectLst>
        </p:spPr>
      </p:pic>
      <p:pic>
        <p:nvPicPr>
          <p:cNvPr id="293" name="Graphic 33" descr="Graphic 33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3858529" y="3455325"/>
            <a:ext cx="642329" cy="642328"/>
          </a:xfrm>
          <a:prstGeom prst="rect">
            <a:avLst/>
          </a:prstGeom>
          <a:ln w="12700">
            <a:miter lim="400000"/>
          </a:ln>
          <a:effectLst>
            <a:reflection blurRad="0" stA="50000" stPos="0" endA="0" endPos="40000" dist="0" dir="5400000" fadeDir="5400000" sx="100000" sy="-100000" kx="0" ky="0" algn="bl" rotWithShape="0"/>
          </a:effectLst>
        </p:spPr>
      </p:pic>
      <p:sp>
        <p:nvSpPr>
          <p:cNvPr id="294" name="TextBox 5"/>
          <p:cNvSpPr txBox="1"/>
          <p:nvPr/>
        </p:nvSpPr>
        <p:spPr>
          <a:xfrm>
            <a:off x="77214" y="4643715"/>
            <a:ext cx="2985140" cy="3327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defRPr sz="1600">
                <a:solidFill>
                  <a:srgbClr val="FFFFFF"/>
                </a:solidFill>
                <a:effectLst>
                  <a:outerShdw sx="100000" sy="100000" kx="0" ky="0" algn="b" rotWithShape="0" blurRad="38100" dist="38100" dir="2700000">
                    <a:srgbClr val="000000">
                      <a:alpha val="43137"/>
                    </a:srgbClr>
                  </a:outerShdw>
                </a:effectLst>
                <a:latin typeface="Gilroy Light"/>
                <a:ea typeface="Gilroy Light"/>
                <a:cs typeface="Gilroy Light"/>
                <a:sym typeface="Gilroy Light"/>
              </a:defRPr>
            </a:pPr>
            <a:r>
              <a:t>Investor </a:t>
            </a:r>
            <a:r>
              <a:t>V</a:t>
            </a:r>
            <a:r>
              <a:t>oting </a:t>
            </a:r>
            <a:r>
              <a:t>P</a:t>
            </a:r>
            <a:r>
              <a:t>ower</a:t>
            </a:r>
          </a:p>
        </p:txBody>
      </p:sp>
      <p:sp>
        <p:nvSpPr>
          <p:cNvPr id="295" name="TextBox 9"/>
          <p:cNvSpPr txBox="1"/>
          <p:nvPr/>
        </p:nvSpPr>
        <p:spPr>
          <a:xfrm>
            <a:off x="7250941" y="5827738"/>
            <a:ext cx="2985139" cy="5740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defRPr sz="1600">
                <a:solidFill>
                  <a:srgbClr val="FFFFFF"/>
                </a:solidFill>
                <a:effectLst>
                  <a:outerShdw sx="100000" sy="100000" kx="0" ky="0" algn="b" rotWithShape="0" blurRad="38100" dist="38100" dir="2700000">
                    <a:srgbClr val="000000">
                      <a:alpha val="43137"/>
                    </a:srgbClr>
                  </a:outerShdw>
                </a:effectLst>
                <a:latin typeface="Gilroy Light"/>
                <a:ea typeface="Gilroy Light"/>
                <a:cs typeface="Gilroy Light"/>
                <a:sym typeface="Gilroy Light"/>
              </a:defRPr>
            </a:pPr>
            <a:r>
              <a:t>Bridge </a:t>
            </a:r>
            <a:r>
              <a:t>Real-World and Blockchain</a:t>
            </a:r>
          </a:p>
        </p:txBody>
      </p:sp>
      <p:pic>
        <p:nvPicPr>
          <p:cNvPr id="296" name="Graphic 2" descr="Graphic 2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1118826" y="3429000"/>
            <a:ext cx="1138279" cy="1140611"/>
          </a:xfrm>
          <a:prstGeom prst="rect">
            <a:avLst/>
          </a:prstGeom>
          <a:ln w="12700">
            <a:miter lim="400000"/>
          </a:ln>
        </p:spPr>
      </p:pic>
      <p:pic>
        <p:nvPicPr>
          <p:cNvPr id="297" name="Graphic 4" descr="Graphic 4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10002536" y="3281640"/>
            <a:ext cx="1362076" cy="1362076"/>
          </a:xfrm>
          <a:prstGeom prst="rect">
            <a:avLst/>
          </a:prstGeom>
          <a:ln w="12700">
            <a:miter lim="400000"/>
          </a:ln>
        </p:spPr>
      </p:pic>
      <p:pic>
        <p:nvPicPr>
          <p:cNvPr id="298" name="Graphic 6" descr="Graphic 6"/>
          <p:cNvPicPr>
            <a:picLocks noChangeAspect="1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8135612" y="4647376"/>
            <a:ext cx="1197512" cy="119751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How It work the WeFund Platform…"/>
          <p:cNvSpPr txBox="1"/>
          <p:nvPr/>
        </p:nvSpPr>
        <p:spPr>
          <a:xfrm>
            <a:off x="0" y="5520906"/>
            <a:ext cx="12192000" cy="1170937"/>
          </a:xfrm>
          <a:prstGeom prst="rect">
            <a:avLst/>
          </a:prstGeom>
          <a:solidFill>
            <a:srgbClr val="141550"/>
          </a:solidFill>
          <a:ln w="12700">
            <a:miter lim="400000"/>
          </a:ln>
          <a:effectLst>
            <a:outerShdw sx="100000" sy="100000" kx="0" ky="0" algn="b" rotWithShape="0" blurRad="50800" dist="38100" dir="10800000">
              <a:srgbClr val="000000">
                <a:alpha val="4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defRPr sz="1400">
                <a:solidFill>
                  <a:srgbClr val="FFFFFF"/>
                </a:solidFill>
                <a:latin typeface="Gilroy Light"/>
                <a:ea typeface="Gilroy Light"/>
                <a:cs typeface="Gilroy Light"/>
                <a:sym typeface="Gilroy Light"/>
              </a:defRPr>
            </a:pPr>
          </a:p>
          <a:p>
            <a:pPr algn="ctr">
              <a:defRPr sz="1400">
                <a:solidFill>
                  <a:srgbClr val="FFFFFF"/>
                </a:solidFill>
                <a:latin typeface="Gilroy Light"/>
                <a:ea typeface="Gilroy Light"/>
                <a:cs typeface="Gilroy Light"/>
                <a:sym typeface="Gilroy Light"/>
              </a:defRPr>
            </a:pPr>
            <a:r>
              <a:t>* If projects do not meet milestones:</a:t>
            </a:r>
            <a:endParaRPr sz="1500">
              <a:latin typeface="+mn-lt"/>
              <a:ea typeface="+mn-ea"/>
              <a:cs typeface="+mn-cs"/>
              <a:sym typeface="Calibri"/>
            </a:endParaRPr>
          </a:p>
          <a:p>
            <a:pPr algn="ctr">
              <a:defRPr sz="1400">
                <a:solidFill>
                  <a:srgbClr val="FFFF00"/>
                </a:solidFill>
                <a:latin typeface="Gilroy Light"/>
                <a:ea typeface="Gilroy Light"/>
                <a:cs typeface="Gilroy Light"/>
                <a:sym typeface="Gilroy Light"/>
              </a:defRPr>
            </a:pPr>
            <a:r>
              <a:t>Delay </a:t>
            </a:r>
            <a:r>
              <a:rPr>
                <a:solidFill>
                  <a:srgbClr val="FFFFFF"/>
                </a:solidFill>
              </a:rPr>
              <a:t>– Work with project team and create time extension for milestone delivery.</a:t>
            </a:r>
            <a:endParaRPr sz="1500">
              <a:solidFill>
                <a:srgbClr val="FFFFFF"/>
              </a:solidFill>
              <a:latin typeface="+mn-lt"/>
              <a:ea typeface="+mn-ea"/>
              <a:cs typeface="+mn-cs"/>
              <a:sym typeface="Calibri"/>
            </a:endParaRPr>
          </a:p>
          <a:p>
            <a:pPr algn="ctr">
              <a:defRPr sz="1400">
                <a:solidFill>
                  <a:srgbClr val="FF0000"/>
                </a:solidFill>
                <a:latin typeface="Gilroy Light"/>
                <a:ea typeface="Gilroy Light"/>
                <a:cs typeface="Gilroy Light"/>
                <a:sym typeface="Gilroy Light"/>
              </a:defRPr>
            </a:pPr>
            <a:r>
              <a:t>Delete </a:t>
            </a:r>
            <a:r>
              <a:rPr>
                <a:solidFill>
                  <a:srgbClr val="FFFFFF"/>
                </a:solidFill>
              </a:rPr>
              <a:t>– Money returned to backers with Anchor yield </a:t>
            </a:r>
          </a:p>
        </p:txBody>
      </p:sp>
      <p:sp>
        <p:nvSpPr>
          <p:cNvPr id="301" name="TextBox 12"/>
          <p:cNvSpPr txBox="1"/>
          <p:nvPr/>
        </p:nvSpPr>
        <p:spPr>
          <a:xfrm>
            <a:off x="3241057" y="358931"/>
            <a:ext cx="5709885" cy="105663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533400" dist="50800" dir="5400000">
              <a:srgbClr val="000000">
                <a:alpha val="81000"/>
              </a:srgbClr>
            </a:outerShdw>
            <a:reflection blurRad="0" stA="33000" stPos="0" endA="0" endPos="40000" dist="0" dir="5400000" fadeDir="5400000" sx="100000" sy="-100000" kx="0" ky="0" algn="bl" rotWithShape="0"/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defRPr sz="3200">
                <a:solidFill>
                  <a:srgbClr val="FFFFFF"/>
                </a:solidFill>
                <a:latin typeface="Gilroy ExtraBold"/>
                <a:ea typeface="Gilroy ExtraBold"/>
                <a:cs typeface="Gilroy ExtraBold"/>
                <a:sym typeface="Gilroy ExtraBold"/>
              </a:defRPr>
            </a:pPr>
            <a:r>
              <a:t>HOW THE WEFUND</a:t>
            </a:r>
            <a:endParaRPr sz="4400"/>
          </a:p>
          <a:p>
            <a:pPr algn="ctr">
              <a:defRPr sz="3200">
                <a:solidFill>
                  <a:srgbClr val="FFFFFF"/>
                </a:solidFill>
                <a:latin typeface="Gilroy Light"/>
                <a:ea typeface="Gilroy Light"/>
                <a:cs typeface="Gilroy Light"/>
                <a:sym typeface="Gilroy Light"/>
              </a:defRPr>
            </a:pPr>
            <a:r>
              <a:t>PLATFORM WORKS</a:t>
            </a:r>
          </a:p>
        </p:txBody>
      </p:sp>
      <p:grpSp>
        <p:nvGrpSpPr>
          <p:cNvPr id="325" name="Diagram 1"/>
          <p:cNvGrpSpPr/>
          <p:nvPr/>
        </p:nvGrpSpPr>
        <p:grpSpPr>
          <a:xfrm>
            <a:off x="303930" y="2449968"/>
            <a:ext cx="11584136" cy="2355684"/>
            <a:chOff x="0" y="0"/>
            <a:chExt cx="11584135" cy="2355683"/>
          </a:xfrm>
        </p:grpSpPr>
        <p:grpSp>
          <p:nvGrpSpPr>
            <p:cNvPr id="304" name="Group"/>
            <p:cNvGrpSpPr/>
            <p:nvPr/>
          </p:nvGrpSpPr>
          <p:grpSpPr>
            <a:xfrm>
              <a:off x="0" y="107115"/>
              <a:ext cx="1288137" cy="2141454"/>
              <a:chOff x="0" y="0"/>
              <a:chExt cx="1288136" cy="2141453"/>
            </a:xfrm>
          </p:grpSpPr>
          <p:sp>
            <p:nvSpPr>
              <p:cNvPr id="302" name="Rounded Rectangle"/>
              <p:cNvSpPr/>
              <p:nvPr/>
            </p:nvSpPr>
            <p:spPr>
              <a:xfrm>
                <a:off x="0" y="0"/>
                <a:ext cx="1288137" cy="2141454"/>
              </a:xfrm>
              <a:prstGeom prst="roundRect">
                <a:avLst>
                  <a:gd name="adj" fmla="val 10000"/>
                </a:avLst>
              </a:prstGeom>
              <a:gradFill flip="none" rotWithShape="1">
                <a:gsLst>
                  <a:gs pos="0">
                    <a:srgbClr val="181552"/>
                  </a:gs>
                  <a:gs pos="100000">
                    <a:srgbClr val="161651">
                      <a:alpha val="33000"/>
                    </a:srgbClr>
                  </a:gs>
                </a:gsLst>
                <a:lin ang="162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 defTabSz="711200">
                  <a:lnSpc>
                    <a:spcPct val="90000"/>
                  </a:lnSpc>
                  <a:spcBef>
                    <a:spcPts val="700"/>
                  </a:spcBef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303" name="Project evaluation"/>
              <p:cNvSpPr txBox="1"/>
              <p:nvPr/>
            </p:nvSpPr>
            <p:spPr>
              <a:xfrm>
                <a:off x="37728" y="780531"/>
                <a:ext cx="1212680" cy="58039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60960" tIns="60960" rIns="60960" bIns="60960" numCol="1" anchor="ctr">
                <a:spAutoFit/>
              </a:bodyPr>
              <a:lstStyle>
                <a:lvl1pPr algn="ctr" defTabSz="711200">
                  <a:lnSpc>
                    <a:spcPct val="90000"/>
                  </a:lnSpc>
                  <a:spcBef>
                    <a:spcPts val="600"/>
                  </a:spcBef>
                  <a:defRPr sz="1600">
                    <a:solidFill>
                      <a:srgbClr val="FFFFFF"/>
                    </a:solidFill>
                    <a:latin typeface="Gilroy Light"/>
                    <a:ea typeface="Gilroy Light"/>
                    <a:cs typeface="Gilroy Light"/>
                    <a:sym typeface="Gilroy Light"/>
                  </a:defRPr>
                </a:lvl1pPr>
              </a:lstStyle>
              <a:p>
                <a:pPr/>
                <a:r>
                  <a:t>Project evaluation</a:t>
                </a:r>
              </a:p>
            </p:txBody>
          </p:sp>
        </p:grpSp>
        <p:sp>
          <p:nvSpPr>
            <p:cNvPr id="305" name="Arrow"/>
            <p:cNvSpPr/>
            <p:nvPr/>
          </p:nvSpPr>
          <p:spPr>
            <a:xfrm>
              <a:off x="1416949" y="1018113"/>
              <a:ext cx="273086" cy="319458"/>
            </a:xfrm>
            <a:prstGeom prst="rightArrow">
              <a:avLst>
                <a:gd name="adj1" fmla="val 60000"/>
                <a:gd name="adj2" fmla="val 50000"/>
              </a:avLst>
            </a:prstGeom>
            <a:gradFill flip="none" rotWithShape="1">
              <a:gsLst>
                <a:gs pos="0">
                  <a:srgbClr val="2F68CD"/>
                </a:gs>
                <a:gs pos="100000">
                  <a:srgbClr val="9FB7FF"/>
                </a:gs>
              </a:gsLst>
              <a:lin ang="162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488950">
                <a:lnSpc>
                  <a:spcPct val="90000"/>
                </a:lnSpc>
                <a:spcBef>
                  <a:spcPts val="700"/>
                </a:spcBef>
                <a:defRPr sz="1100">
                  <a:solidFill>
                    <a:srgbClr val="FFFFFF"/>
                  </a:solidFill>
                  <a:latin typeface="Gilroy Light"/>
                  <a:ea typeface="Gilroy Light"/>
                  <a:cs typeface="Gilroy Light"/>
                  <a:sym typeface="Gilroy Light"/>
                </a:defRPr>
              </a:pPr>
            </a:p>
          </p:txBody>
        </p:sp>
        <p:grpSp>
          <p:nvGrpSpPr>
            <p:cNvPr id="308" name="Group"/>
            <p:cNvGrpSpPr/>
            <p:nvPr/>
          </p:nvGrpSpPr>
          <p:grpSpPr>
            <a:xfrm>
              <a:off x="1803390" y="107115"/>
              <a:ext cx="1288138" cy="2141454"/>
              <a:chOff x="0" y="0"/>
              <a:chExt cx="1288136" cy="2141453"/>
            </a:xfrm>
          </p:grpSpPr>
          <p:sp>
            <p:nvSpPr>
              <p:cNvPr id="306" name="Rounded Rectangle"/>
              <p:cNvSpPr/>
              <p:nvPr/>
            </p:nvSpPr>
            <p:spPr>
              <a:xfrm>
                <a:off x="0" y="0"/>
                <a:ext cx="1288137" cy="2141454"/>
              </a:xfrm>
              <a:prstGeom prst="roundRect">
                <a:avLst>
                  <a:gd name="adj" fmla="val 10000"/>
                </a:avLst>
              </a:prstGeom>
              <a:gradFill flip="none" rotWithShape="1">
                <a:gsLst>
                  <a:gs pos="0">
                    <a:srgbClr val="141550"/>
                  </a:gs>
                  <a:gs pos="100000">
                    <a:srgbClr val="141550">
                      <a:alpha val="37000"/>
                    </a:srgbClr>
                  </a:gs>
                </a:gsLst>
                <a:lin ang="162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 defTabSz="622300">
                  <a:lnSpc>
                    <a:spcPct val="90000"/>
                  </a:lnSpc>
                  <a:spcBef>
                    <a:spcPts val="700"/>
                  </a:spcBef>
                  <a:defRPr sz="1400">
                    <a:solidFill>
                      <a:srgbClr val="FFFFFF"/>
                    </a:solidFill>
                    <a:latin typeface="Gilroy Light"/>
                    <a:ea typeface="Gilroy Light"/>
                    <a:cs typeface="Gilroy Light"/>
                    <a:sym typeface="Gilroy Light"/>
                  </a:defRPr>
                </a:pPr>
              </a:p>
            </p:txBody>
          </p:sp>
          <p:sp>
            <p:nvSpPr>
              <p:cNvPr id="307" name="Project improvement &amp; preparation for milestone delivery, roadmap, &amp; community approval."/>
              <p:cNvSpPr txBox="1"/>
              <p:nvPr/>
            </p:nvSpPr>
            <p:spPr>
              <a:xfrm>
                <a:off x="37727" y="229351"/>
                <a:ext cx="1212681" cy="168275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3339" tIns="53339" rIns="53339" bIns="53339" numCol="1" anchor="ctr">
                <a:spAutoFit/>
              </a:bodyPr>
              <a:lstStyle>
                <a:lvl1pPr algn="ctr" defTabSz="622300">
                  <a:lnSpc>
                    <a:spcPct val="90000"/>
                  </a:lnSpc>
                  <a:spcBef>
                    <a:spcPts val="500"/>
                  </a:spcBef>
                  <a:defRPr sz="1400">
                    <a:solidFill>
                      <a:srgbClr val="FFFFFF"/>
                    </a:solidFill>
                    <a:latin typeface="Gilroy Light"/>
                    <a:ea typeface="Gilroy Light"/>
                    <a:cs typeface="Gilroy Light"/>
                    <a:sym typeface="Gilroy Light"/>
                  </a:defRPr>
                </a:lvl1pPr>
              </a:lstStyle>
              <a:p>
                <a:pPr/>
                <a:r>
                  <a:t>Project improvement &amp; preparation for milestone delivery, roadmap, &amp; community approval.</a:t>
                </a:r>
              </a:p>
            </p:txBody>
          </p:sp>
        </p:grpSp>
        <p:sp>
          <p:nvSpPr>
            <p:cNvPr id="309" name="Arrow"/>
            <p:cNvSpPr/>
            <p:nvPr/>
          </p:nvSpPr>
          <p:spPr>
            <a:xfrm>
              <a:off x="3220341" y="1018113"/>
              <a:ext cx="273086" cy="319458"/>
            </a:xfrm>
            <a:prstGeom prst="rightArrow">
              <a:avLst>
                <a:gd name="adj1" fmla="val 60000"/>
                <a:gd name="adj2" fmla="val 50000"/>
              </a:avLst>
            </a:prstGeom>
            <a:gradFill flip="none" rotWithShape="1">
              <a:gsLst>
                <a:gs pos="0">
                  <a:srgbClr val="527DD4"/>
                </a:gs>
                <a:gs pos="100000">
                  <a:srgbClr val="A9BFFF"/>
                </a:gs>
              </a:gsLst>
              <a:lin ang="162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488950">
                <a:lnSpc>
                  <a:spcPct val="90000"/>
                </a:lnSpc>
                <a:spcBef>
                  <a:spcPts val="700"/>
                </a:spcBef>
                <a:defRPr sz="1100">
                  <a:solidFill>
                    <a:srgbClr val="FFFFFF"/>
                  </a:solidFill>
                  <a:latin typeface="Gilroy Light"/>
                  <a:ea typeface="Gilroy Light"/>
                  <a:cs typeface="Gilroy Light"/>
                  <a:sym typeface="Gilroy Light"/>
                </a:defRPr>
              </a:pPr>
            </a:p>
          </p:txBody>
        </p:sp>
        <p:grpSp>
          <p:nvGrpSpPr>
            <p:cNvPr id="312" name="Group"/>
            <p:cNvGrpSpPr/>
            <p:nvPr/>
          </p:nvGrpSpPr>
          <p:grpSpPr>
            <a:xfrm>
              <a:off x="3606782" y="0"/>
              <a:ext cx="1714485" cy="2355684"/>
              <a:chOff x="0" y="0"/>
              <a:chExt cx="1714483" cy="2355683"/>
            </a:xfrm>
          </p:grpSpPr>
          <p:sp>
            <p:nvSpPr>
              <p:cNvPr id="310" name="Rounded Rectangle"/>
              <p:cNvSpPr/>
              <p:nvPr/>
            </p:nvSpPr>
            <p:spPr>
              <a:xfrm>
                <a:off x="0" y="0"/>
                <a:ext cx="1714484" cy="2355684"/>
              </a:xfrm>
              <a:prstGeom prst="roundRect">
                <a:avLst>
                  <a:gd name="adj" fmla="val 10000"/>
                </a:avLst>
              </a:prstGeom>
              <a:gradFill flip="none" rotWithShape="1">
                <a:gsLst>
                  <a:gs pos="0">
                    <a:srgbClr val="141550"/>
                  </a:gs>
                  <a:gs pos="100000">
                    <a:srgbClr val="191653">
                      <a:alpha val="40000"/>
                    </a:srgbClr>
                  </a:gs>
                </a:gsLst>
                <a:lin ang="162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defTabSz="466725">
                  <a:lnSpc>
                    <a:spcPct val="90000"/>
                  </a:lnSpc>
                  <a:spcBef>
                    <a:spcPts val="300"/>
                  </a:spcBef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311" name="Seed Phase Fundraising:…"/>
              <p:cNvSpPr txBox="1"/>
              <p:nvPr/>
            </p:nvSpPr>
            <p:spPr>
              <a:xfrm>
                <a:off x="50216" y="209340"/>
                <a:ext cx="1614053" cy="193700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60960" tIns="60960" rIns="60960" bIns="60960" numCol="1" anchor="ctr">
                <a:spAutoFit/>
              </a:bodyPr>
              <a:lstStyle/>
              <a:p>
                <a:pPr defTabSz="711200">
                  <a:lnSpc>
                    <a:spcPct val="90000"/>
                  </a:lnSpc>
                  <a:spcBef>
                    <a:spcPts val="600"/>
                  </a:spcBef>
                  <a:defRPr sz="1600">
                    <a:solidFill>
                      <a:srgbClr val="FFFFFF"/>
                    </a:solidFill>
                    <a:latin typeface="Gilroy Light"/>
                    <a:ea typeface="Gilroy Light"/>
                    <a:cs typeface="Gilroy Light"/>
                    <a:sym typeface="Gilroy Light"/>
                  </a:defRPr>
                </a:pPr>
                <a:r>
                  <a:t>Seed Phase Fundraising:</a:t>
                </a:r>
              </a:p>
              <a:p>
                <a:pPr lvl="1" marL="57150" indent="-57150" defTabSz="466725">
                  <a:lnSpc>
                    <a:spcPct val="90000"/>
                  </a:lnSpc>
                  <a:spcBef>
                    <a:spcPts val="100"/>
                  </a:spcBef>
                  <a:buSzPct val="100000"/>
                  <a:buChar char="•"/>
                  <a:defRPr sz="1000">
                    <a:solidFill>
                      <a:srgbClr val="FFFFFF"/>
                    </a:solidFill>
                    <a:latin typeface="Gilroy Light"/>
                    <a:ea typeface="Gilroy Light"/>
                    <a:cs typeface="Gilroy Light"/>
                    <a:sym typeface="Gilroy Light"/>
                  </a:defRPr>
                </a:pPr>
                <a:r>
                  <a:t>- Each backer receives 1 vote per milestone.</a:t>
                </a:r>
              </a:p>
              <a:p>
                <a:pPr lvl="1" marL="57150" indent="-57150" defTabSz="466725">
                  <a:lnSpc>
                    <a:spcPct val="90000"/>
                  </a:lnSpc>
                  <a:spcBef>
                    <a:spcPts val="100"/>
                  </a:spcBef>
                  <a:buSzPct val="100000"/>
                  <a:buChar char="•"/>
                  <a:defRPr sz="1000">
                    <a:solidFill>
                      <a:srgbClr val="FFFFFF"/>
                    </a:solidFill>
                    <a:latin typeface="Gilroy Light"/>
                    <a:ea typeface="Gilroy Light"/>
                    <a:cs typeface="Gilroy Light"/>
                    <a:sym typeface="Gilroy Light"/>
                  </a:defRPr>
                </a:pPr>
                <a:r>
                  <a:t>- Seed round funds deposited in Anchor</a:t>
                </a:r>
              </a:p>
              <a:p>
                <a:pPr lvl="1" marL="57150" indent="-57150" defTabSz="466725">
                  <a:lnSpc>
                    <a:spcPct val="90000"/>
                  </a:lnSpc>
                  <a:spcBef>
                    <a:spcPts val="100"/>
                  </a:spcBef>
                  <a:buSzPct val="100000"/>
                  <a:buChar char="•"/>
                  <a:defRPr sz="1000">
                    <a:solidFill>
                      <a:srgbClr val="FFFFFF"/>
                    </a:solidFill>
                    <a:latin typeface="Gilroy Light"/>
                    <a:ea typeface="Gilroy Light"/>
                    <a:cs typeface="Gilroy Light"/>
                    <a:sym typeface="Gilroy Light"/>
                  </a:defRPr>
                </a:pPr>
                <a:r>
                  <a:t>- Project milestone smart contracts with automatic money release based on milestone investor community approval.</a:t>
                </a:r>
              </a:p>
            </p:txBody>
          </p:sp>
        </p:grpSp>
        <p:sp>
          <p:nvSpPr>
            <p:cNvPr id="313" name="Arrow"/>
            <p:cNvSpPr/>
            <p:nvPr/>
          </p:nvSpPr>
          <p:spPr>
            <a:xfrm>
              <a:off x="5450080" y="1018113"/>
              <a:ext cx="273086" cy="319458"/>
            </a:xfrm>
            <a:prstGeom prst="rightArrow">
              <a:avLst>
                <a:gd name="adj1" fmla="val 60000"/>
                <a:gd name="adj2" fmla="val 50000"/>
              </a:avLst>
            </a:prstGeom>
            <a:gradFill flip="none" rotWithShape="1">
              <a:gsLst>
                <a:gs pos="0">
                  <a:srgbClr val="7694DA"/>
                </a:gs>
                <a:gs pos="100000">
                  <a:srgbClr val="B5C8FF"/>
                </a:gs>
              </a:gsLst>
              <a:lin ang="162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488950">
                <a:lnSpc>
                  <a:spcPct val="90000"/>
                </a:lnSpc>
                <a:spcBef>
                  <a:spcPts val="700"/>
                </a:spcBef>
                <a:defRPr sz="1100">
                  <a:solidFill>
                    <a:srgbClr val="FFFFFF"/>
                  </a:solidFill>
                  <a:latin typeface="Gilroy Light"/>
                  <a:ea typeface="Gilroy Light"/>
                  <a:cs typeface="Gilroy Light"/>
                  <a:sym typeface="Gilroy Light"/>
                </a:defRPr>
              </a:pPr>
            </a:p>
          </p:txBody>
        </p:sp>
        <p:grpSp>
          <p:nvGrpSpPr>
            <p:cNvPr id="316" name="Group"/>
            <p:cNvGrpSpPr/>
            <p:nvPr/>
          </p:nvGrpSpPr>
          <p:grpSpPr>
            <a:xfrm>
              <a:off x="5836521" y="0"/>
              <a:ext cx="1714485" cy="2355684"/>
              <a:chOff x="0" y="0"/>
              <a:chExt cx="1714483" cy="2355683"/>
            </a:xfrm>
          </p:grpSpPr>
          <p:sp>
            <p:nvSpPr>
              <p:cNvPr id="314" name="Rounded Rectangle"/>
              <p:cNvSpPr/>
              <p:nvPr/>
            </p:nvSpPr>
            <p:spPr>
              <a:xfrm>
                <a:off x="0" y="0"/>
                <a:ext cx="1714484" cy="2355684"/>
              </a:xfrm>
              <a:prstGeom prst="roundRect">
                <a:avLst>
                  <a:gd name="adj" fmla="val 10000"/>
                </a:avLst>
              </a:prstGeom>
              <a:gradFill flip="none" rotWithShape="1">
                <a:gsLst>
                  <a:gs pos="0">
                    <a:srgbClr val="161651"/>
                  </a:gs>
                  <a:gs pos="100000">
                    <a:srgbClr val="181552">
                      <a:alpha val="35000"/>
                    </a:srgbClr>
                  </a:gs>
                </a:gsLst>
                <a:lin ang="162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defTabSz="466725">
                  <a:lnSpc>
                    <a:spcPct val="90000"/>
                  </a:lnSpc>
                  <a:spcBef>
                    <a:spcPts val="300"/>
                  </a:spcBef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315" name="Pre-sale Fundraising:…"/>
              <p:cNvSpPr txBox="1"/>
              <p:nvPr/>
            </p:nvSpPr>
            <p:spPr>
              <a:xfrm>
                <a:off x="50215" y="209340"/>
                <a:ext cx="1614053" cy="193700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60960" tIns="60960" rIns="60960" bIns="60960" numCol="1" anchor="ctr">
                <a:spAutoFit/>
              </a:bodyPr>
              <a:lstStyle/>
              <a:p>
                <a:pPr defTabSz="711200">
                  <a:lnSpc>
                    <a:spcPct val="90000"/>
                  </a:lnSpc>
                  <a:spcBef>
                    <a:spcPts val="600"/>
                  </a:spcBef>
                  <a:defRPr sz="1600">
                    <a:solidFill>
                      <a:srgbClr val="FFFFFF"/>
                    </a:solidFill>
                    <a:latin typeface="Gilroy Light"/>
                    <a:ea typeface="Gilroy Light"/>
                    <a:cs typeface="Gilroy Light"/>
                    <a:sym typeface="Gilroy Light"/>
                  </a:defRPr>
                </a:pPr>
                <a:r>
                  <a:t>Pre-sale Fundraising:</a:t>
                </a:r>
              </a:p>
              <a:p>
                <a:pPr lvl="1" marL="57150" indent="-57150" defTabSz="466725">
                  <a:lnSpc>
                    <a:spcPct val="90000"/>
                  </a:lnSpc>
                  <a:spcBef>
                    <a:spcPts val="100"/>
                  </a:spcBef>
                  <a:buSzPct val="100000"/>
                  <a:buChar char="•"/>
                  <a:defRPr sz="1000">
                    <a:solidFill>
                      <a:srgbClr val="FFFFFF"/>
                    </a:solidFill>
                    <a:latin typeface="Gilroy Light"/>
                    <a:ea typeface="Gilroy Light"/>
                    <a:cs typeface="Gilroy Light"/>
                    <a:sym typeface="Gilroy Light"/>
                  </a:defRPr>
                </a:pPr>
                <a:r>
                  <a:t>- Each backer receives 1 vote per milestone </a:t>
                </a:r>
              </a:p>
              <a:p>
                <a:pPr lvl="1" marL="57150" indent="-57150" defTabSz="466725">
                  <a:lnSpc>
                    <a:spcPct val="90000"/>
                  </a:lnSpc>
                  <a:spcBef>
                    <a:spcPts val="100"/>
                  </a:spcBef>
                  <a:buSzPct val="100000"/>
                  <a:buChar char="•"/>
                  <a:defRPr sz="1000">
                    <a:solidFill>
                      <a:srgbClr val="FFFFFF"/>
                    </a:solidFill>
                    <a:latin typeface="Gilroy Light"/>
                    <a:ea typeface="Gilroy Light"/>
                    <a:cs typeface="Gilroy Light"/>
                    <a:sym typeface="Gilroy Light"/>
                  </a:defRPr>
                </a:pPr>
                <a:r>
                  <a:t>- Pre-sale round funds deposited in Anchor</a:t>
                </a:r>
              </a:p>
              <a:p>
                <a:pPr lvl="1" marL="57150" indent="-57150" defTabSz="466725">
                  <a:lnSpc>
                    <a:spcPct val="90000"/>
                  </a:lnSpc>
                  <a:spcBef>
                    <a:spcPts val="100"/>
                  </a:spcBef>
                  <a:buSzPct val="100000"/>
                  <a:buChar char="•"/>
                  <a:defRPr sz="1000">
                    <a:solidFill>
                      <a:srgbClr val="FFFFFF"/>
                    </a:solidFill>
                    <a:latin typeface="Gilroy Light"/>
                    <a:ea typeface="Gilroy Light"/>
                    <a:cs typeface="Gilroy Light"/>
                    <a:sym typeface="Gilroy Light"/>
                  </a:defRPr>
                </a:pPr>
                <a:r>
                  <a:t>- Project milestone smart contracts with automatic money release based on milestone investor community approval.</a:t>
                </a:r>
              </a:p>
            </p:txBody>
          </p:sp>
        </p:grpSp>
        <p:sp>
          <p:nvSpPr>
            <p:cNvPr id="317" name="Arrow"/>
            <p:cNvSpPr/>
            <p:nvPr/>
          </p:nvSpPr>
          <p:spPr>
            <a:xfrm>
              <a:off x="7679819" y="1018113"/>
              <a:ext cx="273086" cy="319458"/>
            </a:xfrm>
            <a:prstGeom prst="rightArrow">
              <a:avLst>
                <a:gd name="adj1" fmla="val 60000"/>
                <a:gd name="adj2" fmla="val 50000"/>
              </a:avLst>
            </a:prstGeom>
            <a:gradFill flip="none" rotWithShape="1">
              <a:gsLst>
                <a:gs pos="0">
                  <a:srgbClr val="99ADE1"/>
                </a:gs>
                <a:gs pos="100000">
                  <a:srgbClr val="C4D3FF"/>
                </a:gs>
              </a:gsLst>
              <a:lin ang="162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488950">
                <a:lnSpc>
                  <a:spcPct val="90000"/>
                </a:lnSpc>
                <a:spcBef>
                  <a:spcPts val="700"/>
                </a:spcBef>
                <a:defRPr sz="1100">
                  <a:solidFill>
                    <a:srgbClr val="FFFFFF"/>
                  </a:solidFill>
                  <a:latin typeface="Gilroy Light"/>
                  <a:ea typeface="Gilroy Light"/>
                  <a:cs typeface="Gilroy Light"/>
                  <a:sym typeface="Gilroy Light"/>
                </a:defRPr>
              </a:pPr>
            </a:p>
          </p:txBody>
        </p:sp>
        <p:grpSp>
          <p:nvGrpSpPr>
            <p:cNvPr id="320" name="Group"/>
            <p:cNvGrpSpPr/>
            <p:nvPr/>
          </p:nvGrpSpPr>
          <p:grpSpPr>
            <a:xfrm>
              <a:off x="8066260" y="0"/>
              <a:ext cx="1714485" cy="2355684"/>
              <a:chOff x="0" y="0"/>
              <a:chExt cx="1714483" cy="2355683"/>
            </a:xfrm>
          </p:grpSpPr>
          <p:sp>
            <p:nvSpPr>
              <p:cNvPr id="318" name="Rounded Rectangle"/>
              <p:cNvSpPr/>
              <p:nvPr/>
            </p:nvSpPr>
            <p:spPr>
              <a:xfrm>
                <a:off x="0" y="0"/>
                <a:ext cx="1714484" cy="2355684"/>
              </a:xfrm>
              <a:prstGeom prst="roundRect">
                <a:avLst>
                  <a:gd name="adj" fmla="val 10000"/>
                </a:avLst>
              </a:prstGeom>
              <a:gradFill flip="none" rotWithShape="1">
                <a:gsLst>
                  <a:gs pos="0">
                    <a:srgbClr val="161651"/>
                  </a:gs>
                  <a:gs pos="100000">
                    <a:srgbClr val="161651">
                      <a:alpha val="40000"/>
                    </a:srgbClr>
                  </a:gs>
                </a:gsLst>
                <a:lin ang="162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defTabSz="466725">
                  <a:lnSpc>
                    <a:spcPct val="90000"/>
                  </a:lnSpc>
                  <a:spcBef>
                    <a:spcPts val="300"/>
                  </a:spcBef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319" name="IWO…"/>
              <p:cNvSpPr txBox="1"/>
              <p:nvPr/>
            </p:nvSpPr>
            <p:spPr>
              <a:xfrm>
                <a:off x="50216" y="249345"/>
                <a:ext cx="1614053" cy="185699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60960" tIns="60960" rIns="60960" bIns="60960" numCol="1" anchor="ctr">
                <a:spAutoFit/>
              </a:bodyPr>
              <a:lstStyle/>
              <a:p>
                <a:pPr defTabSz="711200">
                  <a:lnSpc>
                    <a:spcPct val="90000"/>
                  </a:lnSpc>
                  <a:spcBef>
                    <a:spcPts val="600"/>
                  </a:spcBef>
                  <a:defRPr sz="1600">
                    <a:solidFill>
                      <a:srgbClr val="FFFFFF"/>
                    </a:solidFill>
                    <a:latin typeface="Gilroy Light"/>
                    <a:ea typeface="Gilroy Light"/>
                    <a:cs typeface="Gilroy Light"/>
                    <a:sym typeface="Gilroy Light"/>
                  </a:defRPr>
                </a:pPr>
                <a:r>
                  <a:t>IWO</a:t>
                </a:r>
              </a:p>
              <a:p>
                <a:pPr lvl="1" marL="57150" indent="-57150" defTabSz="466725">
                  <a:lnSpc>
                    <a:spcPct val="90000"/>
                  </a:lnSpc>
                  <a:spcBef>
                    <a:spcPts val="100"/>
                  </a:spcBef>
                  <a:buSzPct val="100000"/>
                  <a:buChar char="•"/>
                  <a:defRPr sz="1000">
                    <a:solidFill>
                      <a:srgbClr val="FFFFFF"/>
                    </a:solidFill>
                    <a:latin typeface="Gilroy Light"/>
                    <a:ea typeface="Gilroy Light"/>
                    <a:cs typeface="Gilroy Light"/>
                    <a:sym typeface="Gilroy Light"/>
                  </a:defRPr>
                </a:pPr>
                <a:r>
                  <a:t>- Open for the public </a:t>
                </a:r>
              </a:p>
              <a:p>
                <a:pPr lvl="1" marL="57150" indent="-57150" defTabSz="466725">
                  <a:lnSpc>
                    <a:spcPct val="90000"/>
                  </a:lnSpc>
                  <a:spcBef>
                    <a:spcPts val="100"/>
                  </a:spcBef>
                  <a:buSzPct val="100000"/>
                  <a:buChar char="•"/>
                  <a:defRPr sz="1000">
                    <a:solidFill>
                      <a:srgbClr val="FFFFFF"/>
                    </a:solidFill>
                    <a:latin typeface="Gilroy Light"/>
                    <a:ea typeface="Gilroy Light"/>
                    <a:cs typeface="Gilroy Light"/>
                    <a:sym typeface="Gilroy Light"/>
                  </a:defRPr>
                </a:pPr>
                <a:r>
                  <a:t>- IWO funds deposited in Anchor until project is complete</a:t>
                </a:r>
              </a:p>
              <a:p>
                <a:pPr lvl="1" marL="57150" indent="-57150" defTabSz="466725">
                  <a:lnSpc>
                    <a:spcPct val="90000"/>
                  </a:lnSpc>
                  <a:spcBef>
                    <a:spcPts val="100"/>
                  </a:spcBef>
                  <a:buSzPct val="100000"/>
                  <a:buChar char="•"/>
                  <a:defRPr sz="1000">
                    <a:solidFill>
                      <a:srgbClr val="FFFFFF"/>
                    </a:solidFill>
                    <a:latin typeface="Gilroy Light"/>
                    <a:ea typeface="Gilroy Light"/>
                    <a:cs typeface="Gilroy Light"/>
                    <a:sym typeface="Gilroy Light"/>
                  </a:defRPr>
                </a:pPr>
                <a:r>
                  <a:t>- IWO project milestone smart contracts with automatic money release based on milestone investor community approval.</a:t>
                </a:r>
              </a:p>
            </p:txBody>
          </p:sp>
        </p:grpSp>
        <p:sp>
          <p:nvSpPr>
            <p:cNvPr id="321" name="Arrow"/>
            <p:cNvSpPr/>
            <p:nvPr/>
          </p:nvSpPr>
          <p:spPr>
            <a:xfrm>
              <a:off x="9909558" y="1018113"/>
              <a:ext cx="273086" cy="319458"/>
            </a:xfrm>
            <a:prstGeom prst="rightArrow">
              <a:avLst>
                <a:gd name="adj1" fmla="val 60000"/>
                <a:gd name="adj2" fmla="val 50000"/>
              </a:avLst>
            </a:prstGeom>
            <a:gradFill flip="none" rotWithShape="1">
              <a:gsLst>
                <a:gs pos="0">
                  <a:srgbClr val="BBC6E9"/>
                </a:gs>
                <a:gs pos="100000">
                  <a:srgbClr val="D5DFFF"/>
                </a:gs>
              </a:gsLst>
              <a:lin ang="162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488950">
                <a:lnSpc>
                  <a:spcPct val="90000"/>
                </a:lnSpc>
                <a:spcBef>
                  <a:spcPts val="700"/>
                </a:spcBef>
                <a:defRPr sz="1100">
                  <a:solidFill>
                    <a:srgbClr val="FFFFFF"/>
                  </a:solidFill>
                  <a:latin typeface="Gilroy Light"/>
                  <a:ea typeface="Gilroy Light"/>
                  <a:cs typeface="Gilroy Light"/>
                  <a:sym typeface="Gilroy Light"/>
                </a:defRPr>
              </a:pPr>
            </a:p>
          </p:txBody>
        </p:sp>
        <p:grpSp>
          <p:nvGrpSpPr>
            <p:cNvPr id="324" name="Group"/>
            <p:cNvGrpSpPr/>
            <p:nvPr/>
          </p:nvGrpSpPr>
          <p:grpSpPr>
            <a:xfrm>
              <a:off x="10295999" y="107115"/>
              <a:ext cx="1288137" cy="2141454"/>
              <a:chOff x="0" y="0"/>
              <a:chExt cx="1288136" cy="2141453"/>
            </a:xfrm>
          </p:grpSpPr>
          <p:sp>
            <p:nvSpPr>
              <p:cNvPr id="322" name="Rounded Rectangle"/>
              <p:cNvSpPr/>
              <p:nvPr/>
            </p:nvSpPr>
            <p:spPr>
              <a:xfrm>
                <a:off x="0" y="0"/>
                <a:ext cx="1288137" cy="2141454"/>
              </a:xfrm>
              <a:prstGeom prst="roundRect">
                <a:avLst>
                  <a:gd name="adj" fmla="val 10000"/>
                </a:avLst>
              </a:prstGeom>
              <a:gradFill flip="none" rotWithShape="1">
                <a:gsLst>
                  <a:gs pos="0">
                    <a:srgbClr val="161651"/>
                  </a:gs>
                  <a:gs pos="100000">
                    <a:srgbClr val="161651">
                      <a:alpha val="40000"/>
                    </a:srgbClr>
                  </a:gs>
                </a:gsLst>
                <a:lin ang="162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 defTabSz="622300">
                  <a:lnSpc>
                    <a:spcPct val="90000"/>
                  </a:lnSpc>
                  <a:spcBef>
                    <a:spcPts val="700"/>
                  </a:spcBef>
                  <a:defRPr sz="1400">
                    <a:solidFill>
                      <a:srgbClr val="FFFFFF"/>
                    </a:solidFill>
                    <a:latin typeface="Gilroy Light"/>
                    <a:ea typeface="Gilroy Light"/>
                    <a:cs typeface="Gilroy Light"/>
                    <a:sym typeface="Gilroy Light"/>
                  </a:defRPr>
                </a:pPr>
              </a:p>
            </p:txBody>
          </p:sp>
          <p:sp>
            <p:nvSpPr>
              <p:cNvPr id="323" name="Deliver a winning project with full community approval, transparency, and minimal risk."/>
              <p:cNvSpPr txBox="1"/>
              <p:nvPr/>
            </p:nvSpPr>
            <p:spPr>
              <a:xfrm>
                <a:off x="37727" y="132196"/>
                <a:ext cx="1212681" cy="187706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3339" tIns="53339" rIns="53339" bIns="53339" numCol="1" anchor="ctr">
                <a:spAutoFit/>
              </a:bodyPr>
              <a:lstStyle>
                <a:lvl1pPr algn="ctr" defTabSz="622300">
                  <a:lnSpc>
                    <a:spcPct val="90000"/>
                  </a:lnSpc>
                  <a:spcBef>
                    <a:spcPts val="500"/>
                  </a:spcBef>
                  <a:defRPr sz="1400">
                    <a:solidFill>
                      <a:srgbClr val="FFFFFF"/>
                    </a:solidFill>
                    <a:latin typeface="Gilroy Light"/>
                    <a:ea typeface="Gilroy Light"/>
                    <a:cs typeface="Gilroy Light"/>
                    <a:sym typeface="Gilroy Light"/>
                  </a:defRPr>
                </a:lvl1pPr>
              </a:lstStyle>
              <a:p>
                <a:pPr/>
                <a:r>
                  <a:t>Deliver a winning project with full community approval, transparency, and minimal risk.</a:t>
                </a:r>
              </a:p>
            </p:txBody>
          </p:sp>
        </p:grpSp>
      </p:grp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Graphic 4" descr="Graphic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573348" y="2451111"/>
            <a:ext cx="1427738" cy="1125469"/>
          </a:xfrm>
          <a:prstGeom prst="rect">
            <a:avLst/>
          </a:prstGeom>
          <a:ln w="12700">
            <a:miter lim="400000"/>
          </a:ln>
          <a:effectLst>
            <a:reflection blurRad="0" stA="52000" stPos="0" endA="0" endPos="40000" dist="0" dir="5400000" fadeDir="5400000" sx="100000" sy="-100000" kx="0" ky="0" algn="bl" rotWithShape="0"/>
          </a:effectLst>
        </p:spPr>
      </p:pic>
      <p:sp>
        <p:nvSpPr>
          <p:cNvPr id="328" name="TextBox 3"/>
          <p:cNvSpPr txBox="1"/>
          <p:nvPr/>
        </p:nvSpPr>
        <p:spPr>
          <a:xfrm>
            <a:off x="-98518" y="2651580"/>
            <a:ext cx="3442112" cy="523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2800">
                <a:solidFill>
                  <a:srgbClr val="FFFFFF"/>
                </a:solidFill>
                <a:effectLst>
                  <a:outerShdw sx="100000" sy="100000" kx="0" ky="0" algn="b" rotWithShape="0" blurRad="38100" dist="38100" dir="2700000">
                    <a:srgbClr val="000000">
                      <a:alpha val="43137"/>
                    </a:srgbClr>
                  </a:outerShdw>
                </a:effectLst>
                <a:latin typeface="Gilroy ExtraBold"/>
                <a:ea typeface="Gilroy ExtraBold"/>
                <a:cs typeface="Gilroy ExtraBold"/>
                <a:sym typeface="Gilroy ExtraBold"/>
              </a:defRPr>
            </a:lvl1pPr>
          </a:lstStyle>
          <a:p>
            <a:pPr/>
            <a:r>
              <a:t>HOW IT WORKS</a:t>
            </a:r>
          </a:p>
        </p:txBody>
      </p:sp>
      <p:sp>
        <p:nvSpPr>
          <p:cNvPr id="329" name="TextBox 4"/>
          <p:cNvSpPr txBox="1"/>
          <p:nvPr/>
        </p:nvSpPr>
        <p:spPr>
          <a:xfrm>
            <a:off x="2372560" y="1828214"/>
            <a:ext cx="1485418" cy="523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1400">
                <a:solidFill>
                  <a:srgbClr val="FFFFFF"/>
                </a:solidFill>
                <a:effectLst>
                  <a:outerShdw sx="100000" sy="100000" kx="0" ky="0" algn="b" rotWithShape="0" blurRad="38100" dist="38100" dir="2700000">
                    <a:srgbClr val="000000">
                      <a:alpha val="43137"/>
                    </a:srgbClr>
                  </a:outerShdw>
                </a:effectLst>
                <a:latin typeface="Gilroy Light"/>
                <a:ea typeface="Gilroy Light"/>
                <a:cs typeface="Gilroy Light"/>
                <a:sym typeface="Gilroy Light"/>
              </a:defRPr>
            </a:lvl1pPr>
          </a:lstStyle>
          <a:p>
            <a:pPr/>
            <a:r>
              <a:t>Yield benefit for backers</a:t>
            </a:r>
          </a:p>
        </p:txBody>
      </p:sp>
      <p:sp>
        <p:nvSpPr>
          <p:cNvPr id="330" name="TextBox 5"/>
          <p:cNvSpPr txBox="1"/>
          <p:nvPr/>
        </p:nvSpPr>
        <p:spPr>
          <a:xfrm>
            <a:off x="139374" y="5753451"/>
            <a:ext cx="1985399" cy="5740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1600">
                <a:solidFill>
                  <a:srgbClr val="FFFFFF"/>
                </a:solidFill>
                <a:effectLst>
                  <a:outerShdw sx="100000" sy="100000" kx="0" ky="0" algn="b" rotWithShape="0" blurRad="38100" dist="38100" dir="2700000">
                    <a:srgbClr val="000000">
                      <a:alpha val="43137"/>
                    </a:srgbClr>
                  </a:outerShdw>
                </a:effectLst>
                <a:latin typeface="Gilroy Light"/>
                <a:ea typeface="Gilroy Light"/>
                <a:cs typeface="Gilroy Light"/>
                <a:sym typeface="Gilroy Light"/>
              </a:defRPr>
            </a:lvl1pPr>
          </a:lstStyle>
          <a:p>
            <a:pPr/>
            <a:r>
              <a:t>Community voting power</a:t>
            </a:r>
          </a:p>
        </p:txBody>
      </p:sp>
      <p:sp>
        <p:nvSpPr>
          <p:cNvPr id="331" name="TextBox 6"/>
          <p:cNvSpPr txBox="1"/>
          <p:nvPr/>
        </p:nvSpPr>
        <p:spPr>
          <a:xfrm>
            <a:off x="4187163" y="1805832"/>
            <a:ext cx="1860731" cy="523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1400">
                <a:solidFill>
                  <a:srgbClr val="FFFFFF"/>
                </a:solidFill>
                <a:effectLst>
                  <a:outerShdw sx="100000" sy="100000" kx="0" ky="0" algn="b" rotWithShape="0" blurRad="38100" dist="38100" dir="2700000">
                    <a:srgbClr val="000000">
                      <a:alpha val="43137"/>
                    </a:srgbClr>
                  </a:outerShdw>
                </a:effectLst>
                <a:latin typeface="Gilroy Light"/>
                <a:ea typeface="Gilroy Light"/>
                <a:cs typeface="Gilroy Light"/>
                <a:sym typeface="Gilroy Light"/>
              </a:defRPr>
            </a:lvl1pPr>
          </a:lstStyle>
          <a:p>
            <a:pPr/>
            <a:r>
              <a:t>Secure &amp; refundable deposits</a:t>
            </a:r>
          </a:p>
        </p:txBody>
      </p:sp>
      <p:pic>
        <p:nvPicPr>
          <p:cNvPr id="332" name="Graphic 37" descr="Graphic 37"/>
          <p:cNvPicPr>
            <a:picLocks noChangeAspect="1"/>
          </p:cNvPicPr>
          <p:nvPr/>
        </p:nvPicPr>
        <p:blipFill>
          <a:blip r:embed="rId4">
            <a:extLst/>
          </a:blip>
          <a:srcRect l="0" t="0" r="7921" b="7283"/>
          <a:stretch>
            <a:fillRect/>
          </a:stretch>
        </p:blipFill>
        <p:spPr>
          <a:xfrm>
            <a:off x="2770852" y="1041056"/>
            <a:ext cx="782668" cy="788049"/>
          </a:xfrm>
          <a:prstGeom prst="rect">
            <a:avLst/>
          </a:prstGeom>
          <a:ln w="12700">
            <a:miter lim="400000"/>
          </a:ln>
        </p:spPr>
      </p:pic>
      <p:pic>
        <p:nvPicPr>
          <p:cNvPr id="333" name="Graphic 38" descr="Graphic 38"/>
          <p:cNvPicPr>
            <a:picLocks noChangeAspect="1"/>
          </p:cNvPicPr>
          <p:nvPr/>
        </p:nvPicPr>
        <p:blipFill>
          <a:blip r:embed="rId5">
            <a:extLst/>
          </a:blip>
          <a:srcRect l="0" t="0" r="9172" b="8547"/>
          <a:stretch>
            <a:fillRect/>
          </a:stretch>
        </p:blipFill>
        <p:spPr>
          <a:xfrm>
            <a:off x="456952" y="4377404"/>
            <a:ext cx="1366523" cy="1376049"/>
          </a:xfrm>
          <a:prstGeom prst="rect">
            <a:avLst/>
          </a:prstGeom>
          <a:ln w="12700">
            <a:miter lim="400000"/>
          </a:ln>
        </p:spPr>
      </p:pic>
      <p:pic>
        <p:nvPicPr>
          <p:cNvPr id="334" name="Graphic 39" descr="Graphic 39"/>
          <p:cNvPicPr>
            <a:picLocks noChangeAspect="1"/>
          </p:cNvPicPr>
          <p:nvPr/>
        </p:nvPicPr>
        <p:blipFill>
          <a:blip r:embed="rId6">
            <a:extLst/>
          </a:blip>
          <a:srcRect l="0" t="0" r="7276" b="8547"/>
          <a:stretch>
            <a:fillRect/>
          </a:stretch>
        </p:blipFill>
        <p:spPr>
          <a:xfrm>
            <a:off x="4752683" y="991535"/>
            <a:ext cx="798958" cy="788050"/>
          </a:xfrm>
          <a:prstGeom prst="rect">
            <a:avLst/>
          </a:prstGeom>
          <a:ln w="12700">
            <a:miter lim="400000"/>
          </a:ln>
        </p:spPr>
      </p:pic>
      <p:sp>
        <p:nvSpPr>
          <p:cNvPr id="335" name="TextBox 5"/>
          <p:cNvSpPr txBox="1"/>
          <p:nvPr/>
        </p:nvSpPr>
        <p:spPr>
          <a:xfrm>
            <a:off x="9202274" y="3723494"/>
            <a:ext cx="2169882" cy="307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defRPr sz="1400">
                <a:solidFill>
                  <a:srgbClr val="FFFFFF"/>
                </a:solidFill>
                <a:effectLst>
                  <a:outerShdw sx="100000" sy="100000" kx="0" ky="0" algn="b" rotWithShape="0" blurRad="38100" dist="38100" dir="2700000">
                    <a:srgbClr val="000000">
                      <a:alpha val="43137"/>
                    </a:srgbClr>
                  </a:outerShdw>
                </a:effectLst>
                <a:latin typeface="Gilroy Light"/>
                <a:ea typeface="Gilroy Light"/>
                <a:cs typeface="Gilroy Light"/>
                <a:sym typeface="Gilroy Light"/>
              </a:defRPr>
            </a:pPr>
            <a:r>
              <a:t>Investor </a:t>
            </a:r>
            <a:r>
              <a:t>a</a:t>
            </a:r>
            <a:r>
              <a:t>pproval</a:t>
            </a:r>
          </a:p>
        </p:txBody>
      </p:sp>
      <p:sp>
        <p:nvSpPr>
          <p:cNvPr id="336" name="TextBox 9"/>
          <p:cNvSpPr txBox="1"/>
          <p:nvPr/>
        </p:nvSpPr>
        <p:spPr>
          <a:xfrm>
            <a:off x="9289570" y="4799207"/>
            <a:ext cx="2169882" cy="9550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1400">
                <a:solidFill>
                  <a:srgbClr val="FFFFFF"/>
                </a:solidFill>
                <a:effectLst>
                  <a:outerShdw sx="100000" sy="100000" kx="0" ky="0" algn="b" rotWithShape="0" blurRad="38100" dist="38100" dir="2700000">
                    <a:srgbClr val="000000">
                      <a:alpha val="43137"/>
                    </a:srgbClr>
                  </a:outerShdw>
                </a:effectLst>
                <a:latin typeface="Gilroy Light"/>
                <a:ea typeface="Gilroy Light"/>
                <a:cs typeface="Gilroy Light"/>
                <a:sym typeface="Gilroy Light"/>
              </a:defRPr>
            </a:lvl1pPr>
          </a:lstStyle>
          <a:p>
            <a:pPr/>
            <a:r>
              <a:t>Deliver a winning project with full community approval, transparency, and minimal risk.</a:t>
            </a:r>
          </a:p>
        </p:txBody>
      </p:sp>
      <p:grpSp>
        <p:nvGrpSpPr>
          <p:cNvPr id="339" name="image14.png"/>
          <p:cNvGrpSpPr/>
          <p:nvPr/>
        </p:nvGrpSpPr>
        <p:grpSpPr>
          <a:xfrm>
            <a:off x="3650259" y="2590299"/>
            <a:ext cx="788250" cy="722000"/>
            <a:chOff x="0" y="0"/>
            <a:chExt cx="788248" cy="721999"/>
          </a:xfrm>
        </p:grpSpPr>
        <p:sp>
          <p:nvSpPr>
            <p:cNvPr id="337" name="Shape"/>
            <p:cNvSpPr/>
            <p:nvPr/>
          </p:nvSpPr>
          <p:spPr>
            <a:xfrm>
              <a:off x="-1" y="-1"/>
              <a:ext cx="788250" cy="722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856"/>
                  </a:moveTo>
                  <a:cubicBezTo>
                    <a:pt x="0" y="831"/>
                    <a:pt x="761" y="0"/>
                    <a:pt x="1700" y="0"/>
                  </a:cubicBezTo>
                  <a:lnTo>
                    <a:pt x="19900" y="0"/>
                  </a:lnTo>
                  <a:cubicBezTo>
                    <a:pt x="20839" y="0"/>
                    <a:pt x="21600" y="831"/>
                    <a:pt x="21600" y="1856"/>
                  </a:cubicBezTo>
                  <a:lnTo>
                    <a:pt x="21600" y="19744"/>
                  </a:lnTo>
                  <a:cubicBezTo>
                    <a:pt x="21600" y="20769"/>
                    <a:pt x="20839" y="21600"/>
                    <a:pt x="19900" y="21600"/>
                  </a:cubicBezTo>
                  <a:lnTo>
                    <a:pt x="1700" y="21600"/>
                  </a:lnTo>
                  <a:cubicBezTo>
                    <a:pt x="761" y="21600"/>
                    <a:pt x="0" y="20769"/>
                    <a:pt x="0" y="19744"/>
                  </a:cubicBezTo>
                  <a:close/>
                </a:path>
              </a:pathLst>
            </a:custGeom>
            <a:solidFill>
              <a:srgbClr val="EDEDED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+mn-lt"/>
                  <a:ea typeface="+mn-ea"/>
                  <a:cs typeface="+mn-cs"/>
                  <a:sym typeface="Calibri"/>
                </a:defRPr>
              </a:pPr>
            </a:p>
          </p:txBody>
        </p:sp>
        <p:pic>
          <p:nvPicPr>
            <p:cNvPr id="338" name="image43.png" descr="image43.png"/>
            <p:cNvPicPr>
              <a:picLocks noChangeAspect="1"/>
            </p:cNvPicPr>
            <p:nvPr/>
          </p:nvPicPr>
          <p:blipFill>
            <a:blip r:embed="rId7">
              <a:extLst/>
            </a:blip>
            <a:srcRect l="0" t="0" r="6" b="11"/>
            <a:stretch>
              <a:fillRect/>
            </a:stretch>
          </p:blipFill>
          <p:spPr>
            <a:xfrm>
              <a:off x="-1" y="0"/>
              <a:ext cx="788195" cy="7219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97" y="0"/>
                  </a:moveTo>
                  <a:cubicBezTo>
                    <a:pt x="758" y="0"/>
                    <a:pt x="0" y="827"/>
                    <a:pt x="0" y="1852"/>
                  </a:cubicBezTo>
                  <a:lnTo>
                    <a:pt x="0" y="19748"/>
                  </a:lnTo>
                  <a:cubicBezTo>
                    <a:pt x="0" y="20773"/>
                    <a:pt x="758" y="21600"/>
                    <a:pt x="1697" y="21600"/>
                  </a:cubicBezTo>
                  <a:lnTo>
                    <a:pt x="19903" y="21600"/>
                  </a:lnTo>
                  <a:cubicBezTo>
                    <a:pt x="20842" y="21600"/>
                    <a:pt x="21600" y="20773"/>
                    <a:pt x="21600" y="19748"/>
                  </a:cubicBezTo>
                  <a:lnTo>
                    <a:pt x="21600" y="1852"/>
                  </a:lnTo>
                  <a:cubicBezTo>
                    <a:pt x="21600" y="827"/>
                    <a:pt x="20842" y="0"/>
                    <a:pt x="19903" y="0"/>
                  </a:cubicBezTo>
                  <a:lnTo>
                    <a:pt x="1697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>
              <a:reflection blurRad="0" stA="38000" stPos="0" endA="0" endPos="40000" dist="0" dir="5400000" fadeDir="5400000" sx="100000" sy="-100000" kx="0" ky="0" algn="bl" rotWithShape="0"/>
            </a:effectLst>
          </p:spPr>
        </p:pic>
      </p:grpSp>
      <p:sp>
        <p:nvSpPr>
          <p:cNvPr id="340" name="New Project"/>
          <p:cNvSpPr txBox="1"/>
          <p:nvPr/>
        </p:nvSpPr>
        <p:spPr>
          <a:xfrm>
            <a:off x="228187" y="3106115"/>
            <a:ext cx="1747199" cy="4597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400">
                <a:solidFill>
                  <a:srgbClr val="FFFFFF"/>
                </a:solidFill>
                <a:latin typeface="Gilroy Light"/>
                <a:ea typeface="Gilroy Light"/>
                <a:cs typeface="Gilroy Light"/>
                <a:sym typeface="Gilroy Light"/>
              </a:defRPr>
            </a:lvl1pPr>
          </a:lstStyle>
          <a:p>
            <a:pPr/>
            <a:r>
              <a:t>New Project</a:t>
            </a:r>
          </a:p>
        </p:txBody>
      </p:sp>
      <p:sp>
        <p:nvSpPr>
          <p:cNvPr id="341" name="YES"/>
          <p:cNvSpPr txBox="1"/>
          <p:nvPr/>
        </p:nvSpPr>
        <p:spPr>
          <a:xfrm>
            <a:off x="2367460" y="4600330"/>
            <a:ext cx="510736" cy="3327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>
                <a:solidFill>
                  <a:srgbClr val="FFFFFF"/>
                </a:solidFill>
                <a:latin typeface="Gilroy Light"/>
                <a:ea typeface="Gilroy Light"/>
                <a:cs typeface="Gilroy Light"/>
                <a:sym typeface="Gilroy Light"/>
              </a:defRPr>
            </a:lvl1pPr>
          </a:lstStyle>
          <a:p>
            <a:pPr/>
            <a:r>
              <a:t>YES</a:t>
            </a:r>
          </a:p>
        </p:txBody>
      </p:sp>
      <p:sp>
        <p:nvSpPr>
          <p:cNvPr id="342" name="NO"/>
          <p:cNvSpPr txBox="1"/>
          <p:nvPr/>
        </p:nvSpPr>
        <p:spPr>
          <a:xfrm>
            <a:off x="2400292" y="5192114"/>
            <a:ext cx="408937" cy="3327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>
                <a:solidFill>
                  <a:srgbClr val="FFFFFF"/>
                </a:solidFill>
                <a:latin typeface="Gilroy Light"/>
                <a:ea typeface="Gilroy Light"/>
                <a:cs typeface="Gilroy Light"/>
                <a:sym typeface="Gilroy Light"/>
              </a:defRPr>
            </a:lvl1pPr>
          </a:lstStyle>
          <a:p>
            <a:pPr/>
            <a:r>
              <a:t>NO</a:t>
            </a:r>
          </a:p>
        </p:txBody>
      </p:sp>
      <p:sp>
        <p:nvSpPr>
          <p:cNvPr id="343" name="Fundraising"/>
          <p:cNvSpPr txBox="1"/>
          <p:nvPr/>
        </p:nvSpPr>
        <p:spPr>
          <a:xfrm>
            <a:off x="3451771" y="3732741"/>
            <a:ext cx="1165877" cy="3327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>
                <a:solidFill>
                  <a:srgbClr val="FFFFFF"/>
                </a:solidFill>
                <a:latin typeface="Gilroy Light"/>
                <a:ea typeface="Gilroy Light"/>
                <a:cs typeface="Gilroy Light"/>
                <a:sym typeface="Gilroy Light"/>
              </a:defRPr>
            </a:lvl1pPr>
          </a:lstStyle>
          <a:p>
            <a:pPr/>
            <a:r>
              <a:t>Fundraising</a:t>
            </a:r>
          </a:p>
        </p:txBody>
      </p:sp>
      <p:sp>
        <p:nvSpPr>
          <p:cNvPr id="344" name="Project Deliver"/>
          <p:cNvSpPr txBox="1"/>
          <p:nvPr/>
        </p:nvSpPr>
        <p:spPr>
          <a:xfrm>
            <a:off x="4913389" y="5261697"/>
            <a:ext cx="1526934" cy="3327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1600">
                <a:solidFill>
                  <a:srgbClr val="FFFFFF"/>
                </a:solidFill>
                <a:latin typeface="Gilroy Light"/>
                <a:ea typeface="Gilroy Light"/>
                <a:cs typeface="Gilroy Light"/>
                <a:sym typeface="Gilroy Light"/>
              </a:defRPr>
            </a:pPr>
            <a:r>
              <a:t>Project Deliver</a:t>
            </a:r>
            <a:r>
              <a:t>y</a:t>
            </a:r>
          </a:p>
        </p:txBody>
      </p:sp>
      <p:sp>
        <p:nvSpPr>
          <p:cNvPr id="345" name="YES"/>
          <p:cNvSpPr txBox="1"/>
          <p:nvPr/>
        </p:nvSpPr>
        <p:spPr>
          <a:xfrm>
            <a:off x="10452626" y="4190401"/>
            <a:ext cx="510735" cy="3327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>
                <a:solidFill>
                  <a:srgbClr val="FFFFFF"/>
                </a:solidFill>
                <a:latin typeface="Gilroy Light"/>
                <a:ea typeface="Gilroy Light"/>
                <a:cs typeface="Gilroy Light"/>
                <a:sym typeface="Gilroy Light"/>
              </a:defRPr>
            </a:lvl1pPr>
          </a:lstStyle>
          <a:p>
            <a:pPr/>
            <a:r>
              <a:t>YES</a:t>
            </a:r>
          </a:p>
        </p:txBody>
      </p:sp>
      <p:sp>
        <p:nvSpPr>
          <p:cNvPr id="346" name="NO"/>
          <p:cNvSpPr txBox="1"/>
          <p:nvPr/>
        </p:nvSpPr>
        <p:spPr>
          <a:xfrm>
            <a:off x="10452626" y="1965644"/>
            <a:ext cx="408937" cy="3327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>
                <a:solidFill>
                  <a:srgbClr val="FFFFFF"/>
                </a:solidFill>
                <a:latin typeface="Gilroy Light"/>
                <a:ea typeface="Gilroy Light"/>
                <a:cs typeface="Gilroy Light"/>
                <a:sym typeface="Gilroy Light"/>
              </a:defRPr>
            </a:lvl1pPr>
          </a:lstStyle>
          <a:p>
            <a:pPr/>
            <a:r>
              <a:t>NO</a:t>
            </a:r>
          </a:p>
        </p:txBody>
      </p:sp>
      <p:sp>
        <p:nvSpPr>
          <p:cNvPr id="347" name="TextBox 8"/>
          <p:cNvSpPr txBox="1"/>
          <p:nvPr/>
        </p:nvSpPr>
        <p:spPr>
          <a:xfrm>
            <a:off x="9394193" y="900274"/>
            <a:ext cx="1899965" cy="739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1400">
                <a:solidFill>
                  <a:srgbClr val="FFFFFF"/>
                </a:solidFill>
                <a:effectLst>
                  <a:outerShdw sx="100000" sy="100000" kx="0" ky="0" algn="b" rotWithShape="0" blurRad="38100" dist="38100" dir="2700000">
                    <a:srgbClr val="000000">
                      <a:alpha val="43137"/>
                    </a:srgbClr>
                  </a:outerShdw>
                </a:effectLst>
                <a:latin typeface="Gilroy Light"/>
                <a:ea typeface="Gilroy Light"/>
                <a:cs typeface="Gilroy Light"/>
                <a:sym typeface="Gilroy Light"/>
              </a:defRPr>
            </a:lvl1pPr>
          </a:lstStyle>
          <a:p>
            <a:pPr/>
            <a:r>
              <a:t>Money returned to backers with Anchor yield </a:t>
            </a:r>
          </a:p>
        </p:txBody>
      </p:sp>
      <p:sp>
        <p:nvSpPr>
          <p:cNvPr id="348" name="Google Shape;3324;p54"/>
          <p:cNvSpPr/>
          <p:nvPr/>
        </p:nvSpPr>
        <p:spPr>
          <a:xfrm rot="5400000">
            <a:off x="756943" y="3815588"/>
            <a:ext cx="721681" cy="3660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1673" y="0"/>
                </a:moveTo>
                <a:lnTo>
                  <a:pt x="15207" y="7065"/>
                </a:lnTo>
                <a:lnTo>
                  <a:pt x="0" y="7065"/>
                </a:lnTo>
                <a:lnTo>
                  <a:pt x="0" y="14633"/>
                </a:lnTo>
                <a:lnTo>
                  <a:pt x="15207" y="14633"/>
                </a:lnTo>
                <a:lnTo>
                  <a:pt x="11673" y="21600"/>
                </a:lnTo>
                <a:lnTo>
                  <a:pt x="16122" y="21600"/>
                </a:lnTo>
                <a:lnTo>
                  <a:pt x="21600" y="10800"/>
                </a:lnTo>
                <a:lnTo>
                  <a:pt x="16122" y="0"/>
                </a:lnTo>
                <a:close/>
              </a:path>
            </a:pathLst>
          </a:custGeom>
          <a:ln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grpSp>
        <p:nvGrpSpPr>
          <p:cNvPr id="352" name="Google Shape;3357;p54"/>
          <p:cNvGrpSpPr/>
          <p:nvPr/>
        </p:nvGrpSpPr>
        <p:grpSpPr>
          <a:xfrm>
            <a:off x="1860262" y="4666030"/>
            <a:ext cx="411061" cy="207153"/>
            <a:chOff x="0" y="0"/>
            <a:chExt cx="411060" cy="207152"/>
          </a:xfrm>
        </p:grpSpPr>
        <p:sp>
          <p:nvSpPr>
            <p:cNvPr id="349" name="Google Shape;3358;p54"/>
            <p:cNvSpPr/>
            <p:nvPr/>
          </p:nvSpPr>
          <p:spPr>
            <a:xfrm>
              <a:off x="172345" y="0"/>
              <a:ext cx="238716" cy="2071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66" h="21600" fill="norm" stroke="1" extrusionOk="0">
                  <a:moveTo>
                    <a:pt x="12081" y="0"/>
                  </a:moveTo>
                  <a:cubicBezTo>
                    <a:pt x="11643" y="0"/>
                    <a:pt x="11219" y="176"/>
                    <a:pt x="10850" y="496"/>
                  </a:cubicBezTo>
                  <a:cubicBezTo>
                    <a:pt x="10057" y="1408"/>
                    <a:pt x="10057" y="2800"/>
                    <a:pt x="10850" y="3600"/>
                  </a:cubicBezTo>
                  <a:lnTo>
                    <a:pt x="14104" y="7536"/>
                  </a:lnTo>
                  <a:cubicBezTo>
                    <a:pt x="14501" y="7872"/>
                    <a:pt x="14200" y="8688"/>
                    <a:pt x="13708" y="8688"/>
                  </a:cubicBezTo>
                  <a:lnTo>
                    <a:pt x="1978" y="8688"/>
                  </a:lnTo>
                  <a:cubicBezTo>
                    <a:pt x="1910" y="8672"/>
                    <a:pt x="1855" y="8672"/>
                    <a:pt x="1800" y="8672"/>
                  </a:cubicBezTo>
                  <a:cubicBezTo>
                    <a:pt x="802" y="8672"/>
                    <a:pt x="91" y="9552"/>
                    <a:pt x="9" y="10640"/>
                  </a:cubicBezTo>
                  <a:cubicBezTo>
                    <a:pt x="-100" y="11920"/>
                    <a:pt x="789" y="12960"/>
                    <a:pt x="1882" y="12960"/>
                  </a:cubicBezTo>
                  <a:lnTo>
                    <a:pt x="13708" y="12960"/>
                  </a:lnTo>
                  <a:cubicBezTo>
                    <a:pt x="14200" y="12960"/>
                    <a:pt x="14501" y="13648"/>
                    <a:pt x="14104" y="14112"/>
                  </a:cubicBezTo>
                  <a:lnTo>
                    <a:pt x="10946" y="17792"/>
                  </a:lnTo>
                  <a:cubicBezTo>
                    <a:pt x="10263" y="18608"/>
                    <a:pt x="10167" y="20000"/>
                    <a:pt x="10755" y="20912"/>
                  </a:cubicBezTo>
                  <a:cubicBezTo>
                    <a:pt x="11151" y="21376"/>
                    <a:pt x="11643" y="21600"/>
                    <a:pt x="12135" y="21600"/>
                  </a:cubicBezTo>
                  <a:cubicBezTo>
                    <a:pt x="12628" y="21600"/>
                    <a:pt x="13120" y="21376"/>
                    <a:pt x="13516" y="20912"/>
                  </a:cubicBezTo>
                  <a:lnTo>
                    <a:pt x="20707" y="12368"/>
                  </a:lnTo>
                  <a:cubicBezTo>
                    <a:pt x="21500" y="11456"/>
                    <a:pt x="21404" y="10064"/>
                    <a:pt x="20707" y="9152"/>
                  </a:cubicBezTo>
                  <a:lnTo>
                    <a:pt x="13516" y="720"/>
                  </a:lnTo>
                  <a:cubicBezTo>
                    <a:pt x="13092" y="224"/>
                    <a:pt x="12587" y="0"/>
                    <a:pt x="12081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/>
            </a:p>
          </p:txBody>
        </p:sp>
        <p:sp>
          <p:nvSpPr>
            <p:cNvPr id="350" name="Google Shape;3359;p54"/>
            <p:cNvSpPr/>
            <p:nvPr/>
          </p:nvSpPr>
          <p:spPr>
            <a:xfrm>
              <a:off x="71933" y="83321"/>
              <a:ext cx="64759" cy="409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803" h="21600" fill="norm" stroke="1" extrusionOk="0">
                  <a:moveTo>
                    <a:pt x="5696" y="0"/>
                  </a:moveTo>
                  <a:cubicBezTo>
                    <a:pt x="-1898" y="0"/>
                    <a:pt x="-1898" y="21600"/>
                    <a:pt x="5696" y="21600"/>
                  </a:cubicBezTo>
                  <a:lnTo>
                    <a:pt x="12108" y="21600"/>
                  </a:lnTo>
                  <a:cubicBezTo>
                    <a:pt x="19702" y="21600"/>
                    <a:pt x="19702" y="0"/>
                    <a:pt x="12108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/>
            </a:p>
          </p:txBody>
        </p:sp>
        <p:sp>
          <p:nvSpPr>
            <p:cNvPr id="351" name="Google Shape;3360;p54"/>
            <p:cNvSpPr/>
            <p:nvPr/>
          </p:nvSpPr>
          <p:spPr>
            <a:xfrm>
              <a:off x="0" y="83321"/>
              <a:ext cx="42892" cy="409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405" h="21600" fill="norm" stroke="1" extrusionOk="0">
                  <a:moveTo>
                    <a:pt x="7968" y="0"/>
                  </a:moveTo>
                  <a:cubicBezTo>
                    <a:pt x="-2656" y="0"/>
                    <a:pt x="-2656" y="21600"/>
                    <a:pt x="7968" y="21600"/>
                  </a:cubicBezTo>
                  <a:lnTo>
                    <a:pt x="8790" y="21600"/>
                  </a:lnTo>
                  <a:cubicBezTo>
                    <a:pt x="18944" y="21600"/>
                    <a:pt x="18944" y="0"/>
                    <a:pt x="879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/>
            </a:p>
          </p:txBody>
        </p:sp>
      </p:grpSp>
      <p:grpSp>
        <p:nvGrpSpPr>
          <p:cNvPr id="356" name="Google Shape;3357;p54"/>
          <p:cNvGrpSpPr/>
          <p:nvPr/>
        </p:nvGrpSpPr>
        <p:grpSpPr>
          <a:xfrm>
            <a:off x="1846711" y="5257814"/>
            <a:ext cx="411062" cy="207153"/>
            <a:chOff x="0" y="0"/>
            <a:chExt cx="411060" cy="207152"/>
          </a:xfrm>
        </p:grpSpPr>
        <p:sp>
          <p:nvSpPr>
            <p:cNvPr id="353" name="Google Shape;3358;p54"/>
            <p:cNvSpPr/>
            <p:nvPr/>
          </p:nvSpPr>
          <p:spPr>
            <a:xfrm>
              <a:off x="172345" y="0"/>
              <a:ext cx="238716" cy="2071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66" h="21600" fill="norm" stroke="1" extrusionOk="0">
                  <a:moveTo>
                    <a:pt x="12081" y="0"/>
                  </a:moveTo>
                  <a:cubicBezTo>
                    <a:pt x="11643" y="0"/>
                    <a:pt x="11219" y="176"/>
                    <a:pt x="10850" y="496"/>
                  </a:cubicBezTo>
                  <a:cubicBezTo>
                    <a:pt x="10057" y="1408"/>
                    <a:pt x="10057" y="2800"/>
                    <a:pt x="10850" y="3600"/>
                  </a:cubicBezTo>
                  <a:lnTo>
                    <a:pt x="14104" y="7536"/>
                  </a:lnTo>
                  <a:cubicBezTo>
                    <a:pt x="14501" y="7872"/>
                    <a:pt x="14200" y="8688"/>
                    <a:pt x="13708" y="8688"/>
                  </a:cubicBezTo>
                  <a:lnTo>
                    <a:pt x="1978" y="8688"/>
                  </a:lnTo>
                  <a:cubicBezTo>
                    <a:pt x="1910" y="8672"/>
                    <a:pt x="1855" y="8672"/>
                    <a:pt x="1800" y="8672"/>
                  </a:cubicBezTo>
                  <a:cubicBezTo>
                    <a:pt x="802" y="8672"/>
                    <a:pt x="91" y="9552"/>
                    <a:pt x="9" y="10640"/>
                  </a:cubicBezTo>
                  <a:cubicBezTo>
                    <a:pt x="-100" y="11920"/>
                    <a:pt x="789" y="12960"/>
                    <a:pt x="1882" y="12960"/>
                  </a:cubicBezTo>
                  <a:lnTo>
                    <a:pt x="13708" y="12960"/>
                  </a:lnTo>
                  <a:cubicBezTo>
                    <a:pt x="14200" y="12960"/>
                    <a:pt x="14501" y="13648"/>
                    <a:pt x="14104" y="14112"/>
                  </a:cubicBezTo>
                  <a:lnTo>
                    <a:pt x="10946" y="17792"/>
                  </a:lnTo>
                  <a:cubicBezTo>
                    <a:pt x="10263" y="18608"/>
                    <a:pt x="10167" y="20000"/>
                    <a:pt x="10755" y="20912"/>
                  </a:cubicBezTo>
                  <a:cubicBezTo>
                    <a:pt x="11151" y="21376"/>
                    <a:pt x="11643" y="21600"/>
                    <a:pt x="12135" y="21600"/>
                  </a:cubicBezTo>
                  <a:cubicBezTo>
                    <a:pt x="12628" y="21600"/>
                    <a:pt x="13120" y="21376"/>
                    <a:pt x="13516" y="20912"/>
                  </a:cubicBezTo>
                  <a:lnTo>
                    <a:pt x="20707" y="12368"/>
                  </a:lnTo>
                  <a:cubicBezTo>
                    <a:pt x="21500" y="11456"/>
                    <a:pt x="21404" y="10064"/>
                    <a:pt x="20707" y="9152"/>
                  </a:cubicBezTo>
                  <a:lnTo>
                    <a:pt x="13516" y="720"/>
                  </a:lnTo>
                  <a:cubicBezTo>
                    <a:pt x="13092" y="224"/>
                    <a:pt x="12587" y="0"/>
                    <a:pt x="12081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/>
            </a:p>
          </p:txBody>
        </p:sp>
        <p:sp>
          <p:nvSpPr>
            <p:cNvPr id="354" name="Google Shape;3359;p54"/>
            <p:cNvSpPr/>
            <p:nvPr/>
          </p:nvSpPr>
          <p:spPr>
            <a:xfrm>
              <a:off x="71933" y="83321"/>
              <a:ext cx="64759" cy="409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803" h="21600" fill="norm" stroke="1" extrusionOk="0">
                  <a:moveTo>
                    <a:pt x="5696" y="0"/>
                  </a:moveTo>
                  <a:cubicBezTo>
                    <a:pt x="-1898" y="0"/>
                    <a:pt x="-1898" y="21600"/>
                    <a:pt x="5696" y="21600"/>
                  </a:cubicBezTo>
                  <a:lnTo>
                    <a:pt x="12108" y="21600"/>
                  </a:lnTo>
                  <a:cubicBezTo>
                    <a:pt x="19702" y="21600"/>
                    <a:pt x="19702" y="0"/>
                    <a:pt x="12108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/>
            </a:p>
          </p:txBody>
        </p:sp>
        <p:sp>
          <p:nvSpPr>
            <p:cNvPr id="355" name="Google Shape;3360;p54"/>
            <p:cNvSpPr/>
            <p:nvPr/>
          </p:nvSpPr>
          <p:spPr>
            <a:xfrm>
              <a:off x="0" y="83321"/>
              <a:ext cx="42892" cy="409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405" h="21600" fill="norm" stroke="1" extrusionOk="0">
                  <a:moveTo>
                    <a:pt x="7968" y="0"/>
                  </a:moveTo>
                  <a:cubicBezTo>
                    <a:pt x="-2656" y="0"/>
                    <a:pt x="-2656" y="21600"/>
                    <a:pt x="7968" y="21600"/>
                  </a:cubicBezTo>
                  <a:lnTo>
                    <a:pt x="8790" y="21600"/>
                  </a:lnTo>
                  <a:cubicBezTo>
                    <a:pt x="18944" y="21600"/>
                    <a:pt x="18944" y="0"/>
                    <a:pt x="879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/>
            </a:p>
          </p:txBody>
        </p:sp>
      </p:grpSp>
      <p:sp>
        <p:nvSpPr>
          <p:cNvPr id="357" name="Google Shape;3324;p54"/>
          <p:cNvSpPr/>
          <p:nvPr/>
        </p:nvSpPr>
        <p:spPr>
          <a:xfrm rot="18893756">
            <a:off x="2864286" y="4207982"/>
            <a:ext cx="721681" cy="3660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1673" y="0"/>
                </a:moveTo>
                <a:lnTo>
                  <a:pt x="15207" y="7065"/>
                </a:lnTo>
                <a:lnTo>
                  <a:pt x="0" y="7065"/>
                </a:lnTo>
                <a:lnTo>
                  <a:pt x="0" y="14633"/>
                </a:lnTo>
                <a:lnTo>
                  <a:pt x="15207" y="14633"/>
                </a:lnTo>
                <a:lnTo>
                  <a:pt x="11673" y="21600"/>
                </a:lnTo>
                <a:lnTo>
                  <a:pt x="16122" y="21600"/>
                </a:lnTo>
                <a:lnTo>
                  <a:pt x="21600" y="10800"/>
                </a:lnTo>
                <a:lnTo>
                  <a:pt x="16122" y="0"/>
                </a:lnTo>
                <a:close/>
              </a:path>
            </a:pathLst>
          </a:custGeom>
          <a:ln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grpSp>
        <p:nvGrpSpPr>
          <p:cNvPr id="361" name="Google Shape;3357;p54"/>
          <p:cNvGrpSpPr/>
          <p:nvPr/>
        </p:nvGrpSpPr>
        <p:grpSpPr>
          <a:xfrm>
            <a:off x="4168211" y="2103905"/>
            <a:ext cx="319680" cy="415688"/>
            <a:chOff x="0" y="0"/>
            <a:chExt cx="319678" cy="415687"/>
          </a:xfrm>
        </p:grpSpPr>
        <p:sp>
          <p:nvSpPr>
            <p:cNvPr id="358" name="Google Shape;3358;p54"/>
            <p:cNvSpPr/>
            <p:nvPr/>
          </p:nvSpPr>
          <p:spPr>
            <a:xfrm rot="18081793">
              <a:off x="49757" y="52249"/>
              <a:ext cx="238717" cy="2071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66" h="21600" fill="norm" stroke="1" extrusionOk="0">
                  <a:moveTo>
                    <a:pt x="12081" y="0"/>
                  </a:moveTo>
                  <a:cubicBezTo>
                    <a:pt x="11643" y="0"/>
                    <a:pt x="11219" y="176"/>
                    <a:pt x="10850" y="496"/>
                  </a:cubicBezTo>
                  <a:cubicBezTo>
                    <a:pt x="10057" y="1408"/>
                    <a:pt x="10057" y="2800"/>
                    <a:pt x="10850" y="3600"/>
                  </a:cubicBezTo>
                  <a:lnTo>
                    <a:pt x="14104" y="7536"/>
                  </a:lnTo>
                  <a:cubicBezTo>
                    <a:pt x="14501" y="7872"/>
                    <a:pt x="14200" y="8688"/>
                    <a:pt x="13708" y="8688"/>
                  </a:cubicBezTo>
                  <a:lnTo>
                    <a:pt x="1978" y="8688"/>
                  </a:lnTo>
                  <a:cubicBezTo>
                    <a:pt x="1910" y="8672"/>
                    <a:pt x="1855" y="8672"/>
                    <a:pt x="1800" y="8672"/>
                  </a:cubicBezTo>
                  <a:cubicBezTo>
                    <a:pt x="802" y="8672"/>
                    <a:pt x="91" y="9552"/>
                    <a:pt x="9" y="10640"/>
                  </a:cubicBezTo>
                  <a:cubicBezTo>
                    <a:pt x="-100" y="11920"/>
                    <a:pt x="789" y="12960"/>
                    <a:pt x="1882" y="12960"/>
                  </a:cubicBezTo>
                  <a:lnTo>
                    <a:pt x="13708" y="12960"/>
                  </a:lnTo>
                  <a:cubicBezTo>
                    <a:pt x="14200" y="12960"/>
                    <a:pt x="14501" y="13648"/>
                    <a:pt x="14104" y="14112"/>
                  </a:cubicBezTo>
                  <a:lnTo>
                    <a:pt x="10946" y="17792"/>
                  </a:lnTo>
                  <a:cubicBezTo>
                    <a:pt x="10263" y="18608"/>
                    <a:pt x="10167" y="20000"/>
                    <a:pt x="10755" y="20912"/>
                  </a:cubicBezTo>
                  <a:cubicBezTo>
                    <a:pt x="11151" y="21376"/>
                    <a:pt x="11643" y="21600"/>
                    <a:pt x="12135" y="21600"/>
                  </a:cubicBezTo>
                  <a:cubicBezTo>
                    <a:pt x="12628" y="21600"/>
                    <a:pt x="13120" y="21376"/>
                    <a:pt x="13516" y="20912"/>
                  </a:cubicBezTo>
                  <a:lnTo>
                    <a:pt x="20707" y="12368"/>
                  </a:lnTo>
                  <a:cubicBezTo>
                    <a:pt x="21500" y="11456"/>
                    <a:pt x="21404" y="10064"/>
                    <a:pt x="20707" y="9152"/>
                  </a:cubicBezTo>
                  <a:lnTo>
                    <a:pt x="13516" y="720"/>
                  </a:lnTo>
                  <a:cubicBezTo>
                    <a:pt x="13092" y="224"/>
                    <a:pt x="12587" y="0"/>
                    <a:pt x="12081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/>
            </a:p>
          </p:txBody>
        </p:sp>
        <p:sp>
          <p:nvSpPr>
            <p:cNvPr id="359" name="Google Shape;3359;p54"/>
            <p:cNvSpPr/>
            <p:nvPr/>
          </p:nvSpPr>
          <p:spPr>
            <a:xfrm rot="18081793">
              <a:off x="39403" y="295469"/>
              <a:ext cx="64759" cy="409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803" h="21600" fill="norm" stroke="1" extrusionOk="0">
                  <a:moveTo>
                    <a:pt x="5696" y="0"/>
                  </a:moveTo>
                  <a:cubicBezTo>
                    <a:pt x="-1898" y="0"/>
                    <a:pt x="-1898" y="21600"/>
                    <a:pt x="5696" y="21600"/>
                  </a:cubicBezTo>
                  <a:lnTo>
                    <a:pt x="12108" y="21600"/>
                  </a:lnTo>
                  <a:cubicBezTo>
                    <a:pt x="19702" y="21600"/>
                    <a:pt x="19702" y="0"/>
                    <a:pt x="12108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/>
            </a:p>
          </p:txBody>
        </p:sp>
        <p:sp>
          <p:nvSpPr>
            <p:cNvPr id="360" name="Google Shape;3360;p54"/>
            <p:cNvSpPr/>
            <p:nvPr/>
          </p:nvSpPr>
          <p:spPr>
            <a:xfrm rot="18081793">
              <a:off x="7207" y="366228"/>
              <a:ext cx="42893" cy="409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405" h="21600" fill="norm" stroke="1" extrusionOk="0">
                  <a:moveTo>
                    <a:pt x="7968" y="0"/>
                  </a:moveTo>
                  <a:cubicBezTo>
                    <a:pt x="-2656" y="0"/>
                    <a:pt x="-2656" y="21600"/>
                    <a:pt x="7968" y="21600"/>
                  </a:cubicBezTo>
                  <a:lnTo>
                    <a:pt x="8790" y="21600"/>
                  </a:lnTo>
                  <a:cubicBezTo>
                    <a:pt x="18944" y="21600"/>
                    <a:pt x="18944" y="0"/>
                    <a:pt x="879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/>
            </a:p>
          </p:txBody>
        </p:sp>
      </p:grpSp>
      <p:grpSp>
        <p:nvGrpSpPr>
          <p:cNvPr id="365" name="Google Shape;3357;p54"/>
          <p:cNvGrpSpPr/>
          <p:nvPr/>
        </p:nvGrpSpPr>
        <p:grpSpPr>
          <a:xfrm>
            <a:off x="3625156" y="2104757"/>
            <a:ext cx="321873" cy="414757"/>
            <a:chOff x="0" y="0"/>
            <a:chExt cx="321872" cy="414756"/>
          </a:xfrm>
        </p:grpSpPr>
        <p:sp>
          <p:nvSpPr>
            <p:cNvPr id="362" name="Google Shape;3358;p54"/>
            <p:cNvSpPr/>
            <p:nvPr/>
          </p:nvSpPr>
          <p:spPr>
            <a:xfrm rot="14296513">
              <a:off x="31505" y="52412"/>
              <a:ext cx="238716" cy="2071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66" h="21600" fill="norm" stroke="1" extrusionOk="0">
                  <a:moveTo>
                    <a:pt x="12081" y="0"/>
                  </a:moveTo>
                  <a:cubicBezTo>
                    <a:pt x="11643" y="0"/>
                    <a:pt x="11219" y="176"/>
                    <a:pt x="10850" y="496"/>
                  </a:cubicBezTo>
                  <a:cubicBezTo>
                    <a:pt x="10057" y="1408"/>
                    <a:pt x="10057" y="2800"/>
                    <a:pt x="10850" y="3600"/>
                  </a:cubicBezTo>
                  <a:lnTo>
                    <a:pt x="14104" y="7536"/>
                  </a:lnTo>
                  <a:cubicBezTo>
                    <a:pt x="14501" y="7872"/>
                    <a:pt x="14200" y="8688"/>
                    <a:pt x="13708" y="8688"/>
                  </a:cubicBezTo>
                  <a:lnTo>
                    <a:pt x="1978" y="8688"/>
                  </a:lnTo>
                  <a:cubicBezTo>
                    <a:pt x="1910" y="8672"/>
                    <a:pt x="1855" y="8672"/>
                    <a:pt x="1800" y="8672"/>
                  </a:cubicBezTo>
                  <a:cubicBezTo>
                    <a:pt x="802" y="8672"/>
                    <a:pt x="91" y="9552"/>
                    <a:pt x="9" y="10640"/>
                  </a:cubicBezTo>
                  <a:cubicBezTo>
                    <a:pt x="-100" y="11920"/>
                    <a:pt x="789" y="12960"/>
                    <a:pt x="1882" y="12960"/>
                  </a:cubicBezTo>
                  <a:lnTo>
                    <a:pt x="13708" y="12960"/>
                  </a:lnTo>
                  <a:cubicBezTo>
                    <a:pt x="14200" y="12960"/>
                    <a:pt x="14501" y="13648"/>
                    <a:pt x="14104" y="14112"/>
                  </a:cubicBezTo>
                  <a:lnTo>
                    <a:pt x="10946" y="17792"/>
                  </a:lnTo>
                  <a:cubicBezTo>
                    <a:pt x="10263" y="18608"/>
                    <a:pt x="10167" y="20000"/>
                    <a:pt x="10755" y="20912"/>
                  </a:cubicBezTo>
                  <a:cubicBezTo>
                    <a:pt x="11151" y="21376"/>
                    <a:pt x="11643" y="21600"/>
                    <a:pt x="12135" y="21600"/>
                  </a:cubicBezTo>
                  <a:cubicBezTo>
                    <a:pt x="12628" y="21600"/>
                    <a:pt x="13120" y="21376"/>
                    <a:pt x="13516" y="20912"/>
                  </a:cubicBezTo>
                  <a:lnTo>
                    <a:pt x="20707" y="12368"/>
                  </a:lnTo>
                  <a:cubicBezTo>
                    <a:pt x="21500" y="11456"/>
                    <a:pt x="21404" y="10064"/>
                    <a:pt x="20707" y="9152"/>
                  </a:cubicBezTo>
                  <a:lnTo>
                    <a:pt x="13516" y="720"/>
                  </a:lnTo>
                  <a:cubicBezTo>
                    <a:pt x="13092" y="224"/>
                    <a:pt x="12587" y="0"/>
                    <a:pt x="12081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/>
            </a:p>
          </p:txBody>
        </p:sp>
        <p:sp>
          <p:nvSpPr>
            <p:cNvPr id="363" name="Google Shape;3359;p54"/>
            <p:cNvSpPr/>
            <p:nvPr/>
          </p:nvSpPr>
          <p:spPr>
            <a:xfrm rot="14296513">
              <a:off x="217216" y="294773"/>
              <a:ext cx="64760" cy="409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803" h="21600" fill="norm" stroke="1" extrusionOk="0">
                  <a:moveTo>
                    <a:pt x="5696" y="0"/>
                  </a:moveTo>
                  <a:cubicBezTo>
                    <a:pt x="-1898" y="0"/>
                    <a:pt x="-1898" y="21600"/>
                    <a:pt x="5696" y="21600"/>
                  </a:cubicBezTo>
                  <a:lnTo>
                    <a:pt x="12108" y="21600"/>
                  </a:lnTo>
                  <a:cubicBezTo>
                    <a:pt x="19702" y="21600"/>
                    <a:pt x="19702" y="0"/>
                    <a:pt x="12108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/>
            </a:p>
          </p:txBody>
        </p:sp>
        <p:sp>
          <p:nvSpPr>
            <p:cNvPr id="364" name="Google Shape;3360;p54"/>
            <p:cNvSpPr/>
            <p:nvPr/>
          </p:nvSpPr>
          <p:spPr>
            <a:xfrm rot="14296513">
              <a:off x="271725" y="365258"/>
              <a:ext cx="42892" cy="409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405" h="21600" fill="norm" stroke="1" extrusionOk="0">
                  <a:moveTo>
                    <a:pt x="7968" y="0"/>
                  </a:moveTo>
                  <a:cubicBezTo>
                    <a:pt x="-2656" y="0"/>
                    <a:pt x="-2656" y="21600"/>
                    <a:pt x="7968" y="21600"/>
                  </a:cubicBezTo>
                  <a:lnTo>
                    <a:pt x="8790" y="21600"/>
                  </a:lnTo>
                  <a:cubicBezTo>
                    <a:pt x="18944" y="21600"/>
                    <a:pt x="18944" y="0"/>
                    <a:pt x="879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/>
            </a:p>
          </p:txBody>
        </p:sp>
      </p:grpSp>
      <p:grpSp>
        <p:nvGrpSpPr>
          <p:cNvPr id="368" name="Google Shape;3346;p54"/>
          <p:cNvGrpSpPr/>
          <p:nvPr/>
        </p:nvGrpSpPr>
        <p:grpSpPr>
          <a:xfrm>
            <a:off x="3884949" y="3452082"/>
            <a:ext cx="308835" cy="211856"/>
            <a:chOff x="0" y="0"/>
            <a:chExt cx="308834" cy="211855"/>
          </a:xfrm>
        </p:grpSpPr>
        <p:sp>
          <p:nvSpPr>
            <p:cNvPr id="366" name="Google Shape;3347;p54"/>
            <p:cNvSpPr/>
            <p:nvPr/>
          </p:nvSpPr>
          <p:spPr>
            <a:xfrm rot="16200000">
              <a:off x="48549" y="-48550"/>
              <a:ext cx="211737" cy="3088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1" h="21600" fill="norm" stroke="1" extrusionOk="0">
                  <a:moveTo>
                    <a:pt x="979" y="0"/>
                  </a:moveTo>
                  <a:cubicBezTo>
                    <a:pt x="508" y="0"/>
                    <a:pt x="0" y="299"/>
                    <a:pt x="0" y="716"/>
                  </a:cubicBezTo>
                  <a:lnTo>
                    <a:pt x="0" y="2589"/>
                  </a:lnTo>
                  <a:cubicBezTo>
                    <a:pt x="0" y="3149"/>
                    <a:pt x="414" y="3617"/>
                    <a:pt x="960" y="3995"/>
                  </a:cubicBezTo>
                  <a:lnTo>
                    <a:pt x="13182" y="10280"/>
                  </a:lnTo>
                  <a:cubicBezTo>
                    <a:pt x="13728" y="10566"/>
                    <a:pt x="13728" y="11034"/>
                    <a:pt x="13182" y="11320"/>
                  </a:cubicBezTo>
                  <a:lnTo>
                    <a:pt x="960" y="17605"/>
                  </a:lnTo>
                  <a:cubicBezTo>
                    <a:pt x="414" y="17983"/>
                    <a:pt x="0" y="18451"/>
                    <a:pt x="0" y="19011"/>
                  </a:cubicBezTo>
                  <a:lnTo>
                    <a:pt x="0" y="20975"/>
                  </a:lnTo>
                  <a:cubicBezTo>
                    <a:pt x="0" y="21314"/>
                    <a:pt x="490" y="21600"/>
                    <a:pt x="960" y="21600"/>
                  </a:cubicBezTo>
                  <a:cubicBezTo>
                    <a:pt x="1149" y="21600"/>
                    <a:pt x="1337" y="21561"/>
                    <a:pt x="1507" y="21444"/>
                  </a:cubicBezTo>
                  <a:lnTo>
                    <a:pt x="20922" y="11412"/>
                  </a:lnTo>
                  <a:cubicBezTo>
                    <a:pt x="21600" y="11125"/>
                    <a:pt x="21600" y="10475"/>
                    <a:pt x="20922" y="10188"/>
                  </a:cubicBezTo>
                  <a:lnTo>
                    <a:pt x="1507" y="143"/>
                  </a:lnTo>
                  <a:cubicBezTo>
                    <a:pt x="1356" y="39"/>
                    <a:pt x="1168" y="0"/>
                    <a:pt x="979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/>
            </a:p>
          </p:txBody>
        </p:sp>
        <p:sp>
          <p:nvSpPr>
            <p:cNvPr id="367" name="Google Shape;3348;p54"/>
            <p:cNvSpPr/>
            <p:nvPr/>
          </p:nvSpPr>
          <p:spPr>
            <a:xfrm rot="16200000">
              <a:off x="122750" y="137026"/>
              <a:ext cx="63335" cy="863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88" h="21600" fill="norm" stroke="1" extrusionOk="0">
                  <a:moveTo>
                    <a:pt x="2985" y="0"/>
                  </a:moveTo>
                  <a:cubicBezTo>
                    <a:pt x="1267" y="0"/>
                    <a:pt x="-267" y="1117"/>
                    <a:pt x="40" y="2560"/>
                  </a:cubicBezTo>
                  <a:lnTo>
                    <a:pt x="40" y="19366"/>
                  </a:lnTo>
                  <a:cubicBezTo>
                    <a:pt x="40" y="20576"/>
                    <a:pt x="1635" y="21600"/>
                    <a:pt x="3169" y="21600"/>
                  </a:cubicBezTo>
                  <a:cubicBezTo>
                    <a:pt x="3783" y="21600"/>
                    <a:pt x="4397" y="21414"/>
                    <a:pt x="4949" y="21041"/>
                  </a:cubicBezTo>
                  <a:lnTo>
                    <a:pt x="19553" y="12988"/>
                  </a:lnTo>
                  <a:cubicBezTo>
                    <a:pt x="21333" y="11964"/>
                    <a:pt x="21333" y="9636"/>
                    <a:pt x="19553" y="8612"/>
                  </a:cubicBezTo>
                  <a:lnTo>
                    <a:pt x="4949" y="559"/>
                  </a:lnTo>
                  <a:cubicBezTo>
                    <a:pt x="4335" y="186"/>
                    <a:pt x="3599" y="0"/>
                    <a:pt x="2985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/>
            </a:p>
          </p:txBody>
        </p:sp>
      </p:grpSp>
      <p:grpSp>
        <p:nvGrpSpPr>
          <p:cNvPr id="371" name="image14.png"/>
          <p:cNvGrpSpPr/>
          <p:nvPr/>
        </p:nvGrpSpPr>
        <p:grpSpPr>
          <a:xfrm>
            <a:off x="5304838" y="4155375"/>
            <a:ext cx="788249" cy="722000"/>
            <a:chOff x="0" y="0"/>
            <a:chExt cx="788248" cy="721999"/>
          </a:xfrm>
        </p:grpSpPr>
        <p:sp>
          <p:nvSpPr>
            <p:cNvPr id="369" name="Shape"/>
            <p:cNvSpPr/>
            <p:nvPr/>
          </p:nvSpPr>
          <p:spPr>
            <a:xfrm>
              <a:off x="-1" y="-1"/>
              <a:ext cx="788250" cy="722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856"/>
                  </a:moveTo>
                  <a:cubicBezTo>
                    <a:pt x="0" y="831"/>
                    <a:pt x="761" y="0"/>
                    <a:pt x="1700" y="0"/>
                  </a:cubicBezTo>
                  <a:lnTo>
                    <a:pt x="19900" y="0"/>
                  </a:lnTo>
                  <a:cubicBezTo>
                    <a:pt x="20839" y="0"/>
                    <a:pt x="21600" y="831"/>
                    <a:pt x="21600" y="1856"/>
                  </a:cubicBezTo>
                  <a:lnTo>
                    <a:pt x="21600" y="19744"/>
                  </a:lnTo>
                  <a:cubicBezTo>
                    <a:pt x="21600" y="20769"/>
                    <a:pt x="20839" y="21600"/>
                    <a:pt x="19900" y="21600"/>
                  </a:cubicBezTo>
                  <a:lnTo>
                    <a:pt x="1700" y="21600"/>
                  </a:lnTo>
                  <a:cubicBezTo>
                    <a:pt x="761" y="21600"/>
                    <a:pt x="0" y="20769"/>
                    <a:pt x="0" y="19744"/>
                  </a:cubicBezTo>
                  <a:close/>
                </a:path>
              </a:pathLst>
            </a:custGeom>
            <a:solidFill>
              <a:srgbClr val="EDEDED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+mn-lt"/>
                  <a:ea typeface="+mn-ea"/>
                  <a:cs typeface="+mn-cs"/>
                  <a:sym typeface="Calibri"/>
                </a:defRPr>
              </a:pPr>
            </a:p>
          </p:txBody>
        </p:sp>
        <p:pic>
          <p:nvPicPr>
            <p:cNvPr id="370" name="image43.png" descr="image43.png"/>
            <p:cNvPicPr>
              <a:picLocks noChangeAspect="1"/>
            </p:cNvPicPr>
            <p:nvPr/>
          </p:nvPicPr>
          <p:blipFill>
            <a:blip r:embed="rId7">
              <a:extLst/>
            </a:blip>
            <a:srcRect l="0" t="0" r="6" b="11"/>
            <a:stretch>
              <a:fillRect/>
            </a:stretch>
          </p:blipFill>
          <p:spPr>
            <a:xfrm>
              <a:off x="-1" y="0"/>
              <a:ext cx="788195" cy="7219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97" y="0"/>
                  </a:moveTo>
                  <a:cubicBezTo>
                    <a:pt x="758" y="0"/>
                    <a:pt x="0" y="827"/>
                    <a:pt x="0" y="1852"/>
                  </a:cubicBezTo>
                  <a:lnTo>
                    <a:pt x="0" y="19748"/>
                  </a:lnTo>
                  <a:cubicBezTo>
                    <a:pt x="0" y="20773"/>
                    <a:pt x="758" y="21600"/>
                    <a:pt x="1697" y="21600"/>
                  </a:cubicBezTo>
                  <a:lnTo>
                    <a:pt x="19903" y="21600"/>
                  </a:lnTo>
                  <a:cubicBezTo>
                    <a:pt x="20842" y="21600"/>
                    <a:pt x="21600" y="20773"/>
                    <a:pt x="21600" y="19748"/>
                  </a:cubicBezTo>
                  <a:lnTo>
                    <a:pt x="21600" y="1852"/>
                  </a:lnTo>
                  <a:cubicBezTo>
                    <a:pt x="21600" y="827"/>
                    <a:pt x="20842" y="0"/>
                    <a:pt x="19903" y="0"/>
                  </a:cubicBezTo>
                  <a:lnTo>
                    <a:pt x="1697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>
              <a:reflection blurRad="0" stA="38000" stPos="0" endA="0" endPos="40000" dist="0" dir="5400000" fadeDir="5400000" sx="100000" sy="-100000" kx="0" ky="0" algn="bl" rotWithShape="0"/>
            </a:effectLst>
          </p:spPr>
        </p:pic>
      </p:grpSp>
      <p:grpSp>
        <p:nvGrpSpPr>
          <p:cNvPr id="374" name="Google Shape;3346;p54"/>
          <p:cNvGrpSpPr/>
          <p:nvPr/>
        </p:nvGrpSpPr>
        <p:grpSpPr>
          <a:xfrm>
            <a:off x="5539527" y="5017158"/>
            <a:ext cx="308836" cy="211857"/>
            <a:chOff x="0" y="0"/>
            <a:chExt cx="308834" cy="211855"/>
          </a:xfrm>
        </p:grpSpPr>
        <p:sp>
          <p:nvSpPr>
            <p:cNvPr id="372" name="Google Shape;3347;p54"/>
            <p:cNvSpPr/>
            <p:nvPr/>
          </p:nvSpPr>
          <p:spPr>
            <a:xfrm rot="16200000">
              <a:off x="48549" y="-48550"/>
              <a:ext cx="211737" cy="3088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1" h="21600" fill="norm" stroke="1" extrusionOk="0">
                  <a:moveTo>
                    <a:pt x="979" y="0"/>
                  </a:moveTo>
                  <a:cubicBezTo>
                    <a:pt x="508" y="0"/>
                    <a:pt x="0" y="299"/>
                    <a:pt x="0" y="716"/>
                  </a:cubicBezTo>
                  <a:lnTo>
                    <a:pt x="0" y="2589"/>
                  </a:lnTo>
                  <a:cubicBezTo>
                    <a:pt x="0" y="3149"/>
                    <a:pt x="414" y="3617"/>
                    <a:pt x="960" y="3995"/>
                  </a:cubicBezTo>
                  <a:lnTo>
                    <a:pt x="13182" y="10280"/>
                  </a:lnTo>
                  <a:cubicBezTo>
                    <a:pt x="13728" y="10566"/>
                    <a:pt x="13728" y="11034"/>
                    <a:pt x="13182" y="11320"/>
                  </a:cubicBezTo>
                  <a:lnTo>
                    <a:pt x="960" y="17605"/>
                  </a:lnTo>
                  <a:cubicBezTo>
                    <a:pt x="414" y="17983"/>
                    <a:pt x="0" y="18451"/>
                    <a:pt x="0" y="19011"/>
                  </a:cubicBezTo>
                  <a:lnTo>
                    <a:pt x="0" y="20975"/>
                  </a:lnTo>
                  <a:cubicBezTo>
                    <a:pt x="0" y="21314"/>
                    <a:pt x="490" y="21600"/>
                    <a:pt x="960" y="21600"/>
                  </a:cubicBezTo>
                  <a:cubicBezTo>
                    <a:pt x="1149" y="21600"/>
                    <a:pt x="1337" y="21561"/>
                    <a:pt x="1507" y="21444"/>
                  </a:cubicBezTo>
                  <a:lnTo>
                    <a:pt x="20922" y="11412"/>
                  </a:lnTo>
                  <a:cubicBezTo>
                    <a:pt x="21600" y="11125"/>
                    <a:pt x="21600" y="10475"/>
                    <a:pt x="20922" y="10188"/>
                  </a:cubicBezTo>
                  <a:lnTo>
                    <a:pt x="1507" y="143"/>
                  </a:lnTo>
                  <a:cubicBezTo>
                    <a:pt x="1356" y="39"/>
                    <a:pt x="1168" y="0"/>
                    <a:pt x="979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/>
            </a:p>
          </p:txBody>
        </p:sp>
        <p:sp>
          <p:nvSpPr>
            <p:cNvPr id="373" name="Google Shape;3348;p54"/>
            <p:cNvSpPr/>
            <p:nvPr/>
          </p:nvSpPr>
          <p:spPr>
            <a:xfrm rot="16200000">
              <a:off x="122750" y="137026"/>
              <a:ext cx="63335" cy="863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88" h="21600" fill="norm" stroke="1" extrusionOk="0">
                  <a:moveTo>
                    <a:pt x="2985" y="0"/>
                  </a:moveTo>
                  <a:cubicBezTo>
                    <a:pt x="1267" y="0"/>
                    <a:pt x="-267" y="1117"/>
                    <a:pt x="40" y="2560"/>
                  </a:cubicBezTo>
                  <a:lnTo>
                    <a:pt x="40" y="19366"/>
                  </a:lnTo>
                  <a:cubicBezTo>
                    <a:pt x="40" y="20576"/>
                    <a:pt x="1635" y="21600"/>
                    <a:pt x="3169" y="21600"/>
                  </a:cubicBezTo>
                  <a:cubicBezTo>
                    <a:pt x="3783" y="21600"/>
                    <a:pt x="4397" y="21414"/>
                    <a:pt x="4949" y="21041"/>
                  </a:cubicBezTo>
                  <a:lnTo>
                    <a:pt x="19553" y="12988"/>
                  </a:lnTo>
                  <a:cubicBezTo>
                    <a:pt x="21333" y="11964"/>
                    <a:pt x="21333" y="9636"/>
                    <a:pt x="19553" y="8612"/>
                  </a:cubicBezTo>
                  <a:lnTo>
                    <a:pt x="4949" y="559"/>
                  </a:lnTo>
                  <a:cubicBezTo>
                    <a:pt x="4335" y="186"/>
                    <a:pt x="3599" y="0"/>
                    <a:pt x="2985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/>
            </a:p>
          </p:txBody>
        </p:sp>
      </p:grpSp>
      <p:sp>
        <p:nvSpPr>
          <p:cNvPr id="375" name="Google Shape;3324;p54"/>
          <p:cNvSpPr/>
          <p:nvPr/>
        </p:nvSpPr>
        <p:spPr>
          <a:xfrm rot="2822722">
            <a:off x="4561187" y="3496805"/>
            <a:ext cx="721681" cy="3660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1673" y="0"/>
                </a:moveTo>
                <a:lnTo>
                  <a:pt x="15207" y="7065"/>
                </a:lnTo>
                <a:lnTo>
                  <a:pt x="0" y="7065"/>
                </a:lnTo>
                <a:lnTo>
                  <a:pt x="0" y="14633"/>
                </a:lnTo>
                <a:lnTo>
                  <a:pt x="15207" y="14633"/>
                </a:lnTo>
                <a:lnTo>
                  <a:pt x="11673" y="21600"/>
                </a:lnTo>
                <a:lnTo>
                  <a:pt x="16122" y="21600"/>
                </a:lnTo>
                <a:lnTo>
                  <a:pt x="21600" y="10800"/>
                </a:lnTo>
                <a:lnTo>
                  <a:pt x="16122" y="0"/>
                </a:lnTo>
                <a:close/>
              </a:path>
            </a:pathLst>
          </a:custGeom>
          <a:ln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76" name="Google Shape;3324;p54"/>
          <p:cNvSpPr/>
          <p:nvPr/>
        </p:nvSpPr>
        <p:spPr>
          <a:xfrm rot="18893756">
            <a:off x="5990652" y="3437578"/>
            <a:ext cx="721681" cy="3660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1673" y="0"/>
                </a:moveTo>
                <a:lnTo>
                  <a:pt x="15207" y="7065"/>
                </a:lnTo>
                <a:lnTo>
                  <a:pt x="0" y="7065"/>
                </a:lnTo>
                <a:lnTo>
                  <a:pt x="0" y="14633"/>
                </a:lnTo>
                <a:lnTo>
                  <a:pt x="15207" y="14633"/>
                </a:lnTo>
                <a:lnTo>
                  <a:pt x="11673" y="21600"/>
                </a:lnTo>
                <a:lnTo>
                  <a:pt x="16122" y="21600"/>
                </a:lnTo>
                <a:lnTo>
                  <a:pt x="21600" y="10800"/>
                </a:lnTo>
                <a:lnTo>
                  <a:pt x="16122" y="0"/>
                </a:lnTo>
                <a:close/>
              </a:path>
            </a:pathLst>
          </a:custGeom>
          <a:ln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377" name="Graphic 2" descr="Graphic 2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7180457" y="2351431"/>
            <a:ext cx="1313793" cy="1335449"/>
          </a:xfrm>
          <a:prstGeom prst="rect">
            <a:avLst/>
          </a:prstGeom>
          <a:ln w="12700">
            <a:miter lim="400000"/>
          </a:ln>
          <a:effectLst>
            <a:reflection blurRad="0" stA="52000" stPos="0" endA="0" endPos="40000" dist="0" dir="5400000" fadeDir="5400000" sx="100000" sy="-100000" kx="0" ky="0" algn="bl" rotWithShape="0"/>
          </a:effectLst>
        </p:spPr>
      </p:pic>
      <p:sp>
        <p:nvSpPr>
          <p:cNvPr id="378" name="Google Shape;3324;p54"/>
          <p:cNvSpPr/>
          <p:nvPr/>
        </p:nvSpPr>
        <p:spPr>
          <a:xfrm>
            <a:off x="8672840" y="2893386"/>
            <a:ext cx="721681" cy="3660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1673" y="0"/>
                </a:moveTo>
                <a:lnTo>
                  <a:pt x="15207" y="7065"/>
                </a:lnTo>
                <a:lnTo>
                  <a:pt x="0" y="7065"/>
                </a:lnTo>
                <a:lnTo>
                  <a:pt x="0" y="14633"/>
                </a:lnTo>
                <a:lnTo>
                  <a:pt x="15207" y="14633"/>
                </a:lnTo>
                <a:lnTo>
                  <a:pt x="11673" y="21600"/>
                </a:lnTo>
                <a:lnTo>
                  <a:pt x="16122" y="21600"/>
                </a:lnTo>
                <a:lnTo>
                  <a:pt x="21600" y="10800"/>
                </a:lnTo>
                <a:lnTo>
                  <a:pt x="16122" y="0"/>
                </a:lnTo>
                <a:close/>
              </a:path>
            </a:pathLst>
          </a:custGeom>
          <a:ln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grpSp>
        <p:nvGrpSpPr>
          <p:cNvPr id="382" name="Google Shape;3357;p54"/>
          <p:cNvGrpSpPr/>
          <p:nvPr/>
        </p:nvGrpSpPr>
        <p:grpSpPr>
          <a:xfrm>
            <a:off x="10220036" y="1874229"/>
            <a:ext cx="207153" cy="411061"/>
            <a:chOff x="0" y="0"/>
            <a:chExt cx="207152" cy="411060"/>
          </a:xfrm>
        </p:grpSpPr>
        <p:sp>
          <p:nvSpPr>
            <p:cNvPr id="379" name="Google Shape;3358;p54"/>
            <p:cNvSpPr/>
            <p:nvPr/>
          </p:nvSpPr>
          <p:spPr>
            <a:xfrm rot="16200000">
              <a:off x="-15782" y="15781"/>
              <a:ext cx="238716" cy="2071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66" h="21600" fill="norm" stroke="1" extrusionOk="0">
                  <a:moveTo>
                    <a:pt x="12081" y="0"/>
                  </a:moveTo>
                  <a:cubicBezTo>
                    <a:pt x="11643" y="0"/>
                    <a:pt x="11219" y="176"/>
                    <a:pt x="10850" y="496"/>
                  </a:cubicBezTo>
                  <a:cubicBezTo>
                    <a:pt x="10057" y="1408"/>
                    <a:pt x="10057" y="2800"/>
                    <a:pt x="10850" y="3600"/>
                  </a:cubicBezTo>
                  <a:lnTo>
                    <a:pt x="14104" y="7536"/>
                  </a:lnTo>
                  <a:cubicBezTo>
                    <a:pt x="14501" y="7872"/>
                    <a:pt x="14200" y="8688"/>
                    <a:pt x="13708" y="8688"/>
                  </a:cubicBezTo>
                  <a:lnTo>
                    <a:pt x="1978" y="8688"/>
                  </a:lnTo>
                  <a:cubicBezTo>
                    <a:pt x="1910" y="8672"/>
                    <a:pt x="1855" y="8672"/>
                    <a:pt x="1800" y="8672"/>
                  </a:cubicBezTo>
                  <a:cubicBezTo>
                    <a:pt x="802" y="8672"/>
                    <a:pt x="91" y="9552"/>
                    <a:pt x="9" y="10640"/>
                  </a:cubicBezTo>
                  <a:cubicBezTo>
                    <a:pt x="-100" y="11920"/>
                    <a:pt x="789" y="12960"/>
                    <a:pt x="1882" y="12960"/>
                  </a:cubicBezTo>
                  <a:lnTo>
                    <a:pt x="13708" y="12960"/>
                  </a:lnTo>
                  <a:cubicBezTo>
                    <a:pt x="14200" y="12960"/>
                    <a:pt x="14501" y="13648"/>
                    <a:pt x="14104" y="14112"/>
                  </a:cubicBezTo>
                  <a:lnTo>
                    <a:pt x="10946" y="17792"/>
                  </a:lnTo>
                  <a:cubicBezTo>
                    <a:pt x="10263" y="18608"/>
                    <a:pt x="10167" y="20000"/>
                    <a:pt x="10755" y="20912"/>
                  </a:cubicBezTo>
                  <a:cubicBezTo>
                    <a:pt x="11151" y="21376"/>
                    <a:pt x="11643" y="21600"/>
                    <a:pt x="12135" y="21600"/>
                  </a:cubicBezTo>
                  <a:cubicBezTo>
                    <a:pt x="12628" y="21600"/>
                    <a:pt x="13120" y="21376"/>
                    <a:pt x="13516" y="20912"/>
                  </a:cubicBezTo>
                  <a:lnTo>
                    <a:pt x="20707" y="12368"/>
                  </a:lnTo>
                  <a:cubicBezTo>
                    <a:pt x="21500" y="11456"/>
                    <a:pt x="21404" y="10064"/>
                    <a:pt x="20707" y="9152"/>
                  </a:cubicBezTo>
                  <a:lnTo>
                    <a:pt x="13516" y="720"/>
                  </a:lnTo>
                  <a:cubicBezTo>
                    <a:pt x="13092" y="224"/>
                    <a:pt x="12587" y="0"/>
                    <a:pt x="12081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/>
            </a:p>
          </p:txBody>
        </p:sp>
        <p:sp>
          <p:nvSpPr>
            <p:cNvPr id="380" name="Google Shape;3359;p54"/>
            <p:cNvSpPr/>
            <p:nvPr/>
          </p:nvSpPr>
          <p:spPr>
            <a:xfrm rot="16200000">
              <a:off x="71426" y="286263"/>
              <a:ext cx="64760" cy="409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803" h="21600" fill="norm" stroke="1" extrusionOk="0">
                  <a:moveTo>
                    <a:pt x="5696" y="0"/>
                  </a:moveTo>
                  <a:cubicBezTo>
                    <a:pt x="-1898" y="0"/>
                    <a:pt x="-1898" y="21600"/>
                    <a:pt x="5696" y="21600"/>
                  </a:cubicBezTo>
                  <a:lnTo>
                    <a:pt x="12108" y="21600"/>
                  </a:lnTo>
                  <a:cubicBezTo>
                    <a:pt x="19702" y="21600"/>
                    <a:pt x="19702" y="0"/>
                    <a:pt x="12108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/>
            </a:p>
          </p:txBody>
        </p:sp>
        <p:sp>
          <p:nvSpPr>
            <p:cNvPr id="381" name="Google Shape;3360;p54"/>
            <p:cNvSpPr/>
            <p:nvPr/>
          </p:nvSpPr>
          <p:spPr>
            <a:xfrm rot="16200000">
              <a:off x="82360" y="369129"/>
              <a:ext cx="42892" cy="409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405" h="21600" fill="norm" stroke="1" extrusionOk="0">
                  <a:moveTo>
                    <a:pt x="7968" y="0"/>
                  </a:moveTo>
                  <a:cubicBezTo>
                    <a:pt x="-2656" y="0"/>
                    <a:pt x="-2656" y="21600"/>
                    <a:pt x="7968" y="21600"/>
                  </a:cubicBezTo>
                  <a:lnTo>
                    <a:pt x="8790" y="21600"/>
                  </a:lnTo>
                  <a:cubicBezTo>
                    <a:pt x="18944" y="21600"/>
                    <a:pt x="18944" y="0"/>
                    <a:pt x="879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/>
            </a:p>
          </p:txBody>
        </p:sp>
      </p:grpSp>
      <p:grpSp>
        <p:nvGrpSpPr>
          <p:cNvPr id="386" name="Google Shape;3357;p54"/>
          <p:cNvGrpSpPr/>
          <p:nvPr/>
        </p:nvGrpSpPr>
        <p:grpSpPr>
          <a:xfrm>
            <a:off x="10220190" y="4202956"/>
            <a:ext cx="207153" cy="411061"/>
            <a:chOff x="0" y="0"/>
            <a:chExt cx="207152" cy="411060"/>
          </a:xfrm>
        </p:grpSpPr>
        <p:sp>
          <p:nvSpPr>
            <p:cNvPr id="383" name="Google Shape;3358;p54"/>
            <p:cNvSpPr/>
            <p:nvPr/>
          </p:nvSpPr>
          <p:spPr>
            <a:xfrm rot="5400000">
              <a:off x="-15782" y="188126"/>
              <a:ext cx="238716" cy="2071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66" h="21600" fill="norm" stroke="1" extrusionOk="0">
                  <a:moveTo>
                    <a:pt x="12081" y="0"/>
                  </a:moveTo>
                  <a:cubicBezTo>
                    <a:pt x="11643" y="0"/>
                    <a:pt x="11219" y="176"/>
                    <a:pt x="10850" y="496"/>
                  </a:cubicBezTo>
                  <a:cubicBezTo>
                    <a:pt x="10057" y="1408"/>
                    <a:pt x="10057" y="2800"/>
                    <a:pt x="10850" y="3600"/>
                  </a:cubicBezTo>
                  <a:lnTo>
                    <a:pt x="14104" y="7536"/>
                  </a:lnTo>
                  <a:cubicBezTo>
                    <a:pt x="14501" y="7872"/>
                    <a:pt x="14200" y="8688"/>
                    <a:pt x="13708" y="8688"/>
                  </a:cubicBezTo>
                  <a:lnTo>
                    <a:pt x="1978" y="8688"/>
                  </a:lnTo>
                  <a:cubicBezTo>
                    <a:pt x="1910" y="8672"/>
                    <a:pt x="1855" y="8672"/>
                    <a:pt x="1800" y="8672"/>
                  </a:cubicBezTo>
                  <a:cubicBezTo>
                    <a:pt x="802" y="8672"/>
                    <a:pt x="91" y="9552"/>
                    <a:pt x="9" y="10640"/>
                  </a:cubicBezTo>
                  <a:cubicBezTo>
                    <a:pt x="-100" y="11920"/>
                    <a:pt x="789" y="12960"/>
                    <a:pt x="1882" y="12960"/>
                  </a:cubicBezTo>
                  <a:lnTo>
                    <a:pt x="13708" y="12960"/>
                  </a:lnTo>
                  <a:cubicBezTo>
                    <a:pt x="14200" y="12960"/>
                    <a:pt x="14501" y="13648"/>
                    <a:pt x="14104" y="14112"/>
                  </a:cubicBezTo>
                  <a:lnTo>
                    <a:pt x="10946" y="17792"/>
                  </a:lnTo>
                  <a:cubicBezTo>
                    <a:pt x="10263" y="18608"/>
                    <a:pt x="10167" y="20000"/>
                    <a:pt x="10755" y="20912"/>
                  </a:cubicBezTo>
                  <a:cubicBezTo>
                    <a:pt x="11151" y="21376"/>
                    <a:pt x="11643" y="21600"/>
                    <a:pt x="12135" y="21600"/>
                  </a:cubicBezTo>
                  <a:cubicBezTo>
                    <a:pt x="12628" y="21600"/>
                    <a:pt x="13120" y="21376"/>
                    <a:pt x="13516" y="20912"/>
                  </a:cubicBezTo>
                  <a:lnTo>
                    <a:pt x="20707" y="12368"/>
                  </a:lnTo>
                  <a:cubicBezTo>
                    <a:pt x="21500" y="11456"/>
                    <a:pt x="21404" y="10064"/>
                    <a:pt x="20707" y="9152"/>
                  </a:cubicBezTo>
                  <a:lnTo>
                    <a:pt x="13516" y="720"/>
                  </a:lnTo>
                  <a:cubicBezTo>
                    <a:pt x="13092" y="224"/>
                    <a:pt x="12587" y="0"/>
                    <a:pt x="12081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/>
            </a:p>
          </p:txBody>
        </p:sp>
        <p:sp>
          <p:nvSpPr>
            <p:cNvPr id="384" name="Google Shape;3359;p54"/>
            <p:cNvSpPr/>
            <p:nvPr/>
          </p:nvSpPr>
          <p:spPr>
            <a:xfrm rot="5400000">
              <a:off x="70966" y="83827"/>
              <a:ext cx="64760" cy="409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803" h="21600" fill="norm" stroke="1" extrusionOk="0">
                  <a:moveTo>
                    <a:pt x="5696" y="0"/>
                  </a:moveTo>
                  <a:cubicBezTo>
                    <a:pt x="-1898" y="0"/>
                    <a:pt x="-1898" y="21600"/>
                    <a:pt x="5696" y="21600"/>
                  </a:cubicBezTo>
                  <a:lnTo>
                    <a:pt x="12108" y="21600"/>
                  </a:lnTo>
                  <a:cubicBezTo>
                    <a:pt x="19702" y="21600"/>
                    <a:pt x="19702" y="0"/>
                    <a:pt x="12108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/>
            </a:p>
          </p:txBody>
        </p:sp>
        <p:sp>
          <p:nvSpPr>
            <p:cNvPr id="385" name="Google Shape;3360;p54"/>
            <p:cNvSpPr/>
            <p:nvPr/>
          </p:nvSpPr>
          <p:spPr>
            <a:xfrm rot="5400000">
              <a:off x="81900" y="960"/>
              <a:ext cx="42892" cy="409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405" h="21600" fill="norm" stroke="1" extrusionOk="0">
                  <a:moveTo>
                    <a:pt x="7968" y="0"/>
                  </a:moveTo>
                  <a:cubicBezTo>
                    <a:pt x="-2656" y="0"/>
                    <a:pt x="-2656" y="21600"/>
                    <a:pt x="7968" y="21600"/>
                  </a:cubicBezTo>
                  <a:lnTo>
                    <a:pt x="8790" y="21600"/>
                  </a:lnTo>
                  <a:cubicBezTo>
                    <a:pt x="18944" y="21600"/>
                    <a:pt x="18944" y="0"/>
                    <a:pt x="879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/>
            </a:p>
          </p:txBody>
        </p:sp>
      </p:grpSp>
      <p:sp>
        <p:nvSpPr>
          <p:cNvPr id="387" name="TextBox 8"/>
          <p:cNvSpPr txBox="1"/>
          <p:nvPr/>
        </p:nvSpPr>
        <p:spPr>
          <a:xfrm>
            <a:off x="6404485" y="3624943"/>
            <a:ext cx="2470628" cy="739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1400">
                <a:solidFill>
                  <a:srgbClr val="FFFFFF"/>
                </a:solidFill>
                <a:effectLst>
                  <a:outerShdw sx="100000" sy="100000" kx="0" ky="0" algn="b" rotWithShape="0" blurRad="38100" dist="38100" dir="2700000">
                    <a:srgbClr val="000000">
                      <a:alpha val="43137"/>
                    </a:srgbClr>
                  </a:outerShdw>
                </a:effectLst>
                <a:latin typeface="Gilroy Light"/>
                <a:ea typeface="Gilroy Light"/>
                <a:cs typeface="Gilroy Light"/>
                <a:sym typeface="Gilroy Light"/>
              </a:defRPr>
            </a:lvl1pPr>
          </a:lstStyle>
          <a:p>
            <a:pPr/>
            <a:r>
              <a:t>Project milestone smart contracts with automatic money release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1" name="Group 12"/>
          <p:cNvGrpSpPr/>
          <p:nvPr/>
        </p:nvGrpSpPr>
        <p:grpSpPr>
          <a:xfrm>
            <a:off x="7467707" y="1176174"/>
            <a:ext cx="2535025" cy="1619890"/>
            <a:chOff x="0" y="0"/>
            <a:chExt cx="2535023" cy="1619889"/>
          </a:xfrm>
        </p:grpSpPr>
        <p:pic>
          <p:nvPicPr>
            <p:cNvPr id="389" name="Graphic 11" descr="Graphic 11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692101" y="-1"/>
              <a:ext cx="1044036" cy="1044039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reflection blurRad="0" stA="52000" stPos="0" endA="0" endPos="40000" dist="0" dir="5400000" fadeDir="5400000" sx="100000" sy="-100000" kx="0" ky="0" algn="bl" rotWithShape="0"/>
            </a:effectLst>
          </p:spPr>
        </p:pic>
        <p:sp>
          <p:nvSpPr>
            <p:cNvPr id="390" name="TextBox 16"/>
            <p:cNvSpPr txBox="1"/>
            <p:nvPr/>
          </p:nvSpPr>
          <p:spPr>
            <a:xfrm>
              <a:off x="0" y="1287153"/>
              <a:ext cx="2535025" cy="3327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 algn="ctr">
                <a:defRPr b="1" sz="1600">
                  <a:solidFill>
                    <a:srgbClr val="FFFFFF"/>
                  </a:solidFill>
                  <a:effectLst>
                    <a:outerShdw sx="100000" sy="100000" kx="0" ky="0" algn="b" rotWithShape="0" blurRad="38100" dist="38100" dir="2700000">
                      <a:srgbClr val="000000">
                        <a:alpha val="43137"/>
                      </a:srgbClr>
                    </a:outerShdw>
                  </a:effectLst>
                  <a:latin typeface="Gilroy Light"/>
                  <a:ea typeface="Gilroy Light"/>
                  <a:cs typeface="Gilroy Light"/>
                  <a:sym typeface="Gilroy Light"/>
                </a:defRPr>
              </a:lvl1pPr>
            </a:lstStyle>
            <a:p>
              <a:pPr/>
              <a:r>
                <a:t>Ads Payment</a:t>
              </a:r>
            </a:p>
          </p:txBody>
        </p:sp>
      </p:grpSp>
      <p:grpSp>
        <p:nvGrpSpPr>
          <p:cNvPr id="394" name="Group 13"/>
          <p:cNvGrpSpPr/>
          <p:nvPr/>
        </p:nvGrpSpPr>
        <p:grpSpPr>
          <a:xfrm>
            <a:off x="4828487" y="624687"/>
            <a:ext cx="2535025" cy="1610766"/>
            <a:chOff x="0" y="0"/>
            <a:chExt cx="2535023" cy="1610765"/>
          </a:xfrm>
        </p:grpSpPr>
        <p:pic>
          <p:nvPicPr>
            <p:cNvPr id="392" name="Graphic 13" descr="Graphic 13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745497" y="-1"/>
              <a:ext cx="1044036" cy="1044038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reflection blurRad="0" stA="52000" stPos="0" endA="0" endPos="40000" dist="0" dir="5400000" fadeDir="5400000" sx="100000" sy="-100000" kx="0" ky="0" algn="bl" rotWithShape="0"/>
            </a:effectLst>
          </p:spPr>
        </p:pic>
        <p:sp>
          <p:nvSpPr>
            <p:cNvPr id="393" name="TextBox 17"/>
            <p:cNvSpPr txBox="1"/>
            <p:nvPr/>
          </p:nvSpPr>
          <p:spPr>
            <a:xfrm>
              <a:off x="0" y="1214528"/>
              <a:ext cx="2535025" cy="3962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/>
            <a:p>
              <a:pPr indent="12700" algn="ctr">
                <a:defRPr b="1" sz="2000">
                  <a:solidFill>
                    <a:srgbClr val="FFFFFF"/>
                  </a:solidFill>
                  <a:effectLst>
                    <a:outerShdw sx="100000" sy="100000" kx="0" ky="0" algn="b" rotWithShape="0" blurRad="38100" dist="38100" dir="2700000">
                      <a:srgbClr val="000000">
                        <a:alpha val="43137"/>
                      </a:srgbClr>
                    </a:outerShdw>
                  </a:effectLst>
                  <a:latin typeface="Gilroy ExtraBold"/>
                  <a:ea typeface="Gilroy ExtraBold"/>
                  <a:cs typeface="Gilroy ExtraBold"/>
                  <a:sym typeface="Gilroy ExtraBold"/>
                </a:defRPr>
              </a:pPr>
              <a:r>
                <a:t>0% </a:t>
              </a:r>
              <a:r>
                <a:rPr sz="1600">
                  <a:latin typeface="Gilroy Light"/>
                  <a:ea typeface="Gilroy Light"/>
                  <a:cs typeface="Gilroy Light"/>
                  <a:sym typeface="Gilroy Light"/>
                </a:rPr>
                <a:t>Transaction Fee</a:t>
              </a:r>
            </a:p>
          </p:txBody>
        </p:sp>
      </p:grpSp>
      <p:grpSp>
        <p:nvGrpSpPr>
          <p:cNvPr id="400" name="Group 15"/>
          <p:cNvGrpSpPr/>
          <p:nvPr/>
        </p:nvGrpSpPr>
        <p:grpSpPr>
          <a:xfrm>
            <a:off x="682993" y="3060161"/>
            <a:ext cx="2535025" cy="1809090"/>
            <a:chOff x="0" y="0"/>
            <a:chExt cx="2535023" cy="1809089"/>
          </a:xfrm>
        </p:grpSpPr>
        <p:sp>
          <p:nvSpPr>
            <p:cNvPr id="395" name="TextBox 18"/>
            <p:cNvSpPr txBox="1"/>
            <p:nvPr/>
          </p:nvSpPr>
          <p:spPr>
            <a:xfrm>
              <a:off x="0" y="1285853"/>
              <a:ext cx="2535025" cy="5232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 indent="12700" algn="ctr">
                <a:defRPr b="1" sz="1400">
                  <a:solidFill>
                    <a:srgbClr val="FFFFFF"/>
                  </a:solidFill>
                  <a:effectLst>
                    <a:outerShdw sx="100000" sy="100000" kx="0" ky="0" algn="b" rotWithShape="0" blurRad="38100" dist="38100" dir="2700000">
                      <a:srgbClr val="000000">
                        <a:alpha val="43137"/>
                      </a:srgbClr>
                    </a:outerShdw>
                  </a:effectLst>
                  <a:latin typeface="Gilroy Light"/>
                  <a:ea typeface="Gilroy Light"/>
                  <a:cs typeface="Gilroy Light"/>
                  <a:sym typeface="Gilroy Light"/>
                </a:defRPr>
              </a:lvl1pPr>
            </a:lstStyle>
            <a:p>
              <a:pPr/>
              <a:r>
                <a:t>Increasing Value Through Deflationary Action</a:t>
              </a:r>
            </a:p>
          </p:txBody>
        </p:sp>
        <p:grpSp>
          <p:nvGrpSpPr>
            <p:cNvPr id="399" name="Group 14"/>
            <p:cNvGrpSpPr/>
            <p:nvPr/>
          </p:nvGrpSpPr>
          <p:grpSpPr>
            <a:xfrm>
              <a:off x="801211" y="0"/>
              <a:ext cx="1044036" cy="1044037"/>
              <a:chOff x="0" y="0"/>
              <a:chExt cx="1044035" cy="1044035"/>
            </a:xfrm>
          </p:grpSpPr>
          <p:pic>
            <p:nvPicPr>
              <p:cNvPr id="396" name="Graphic 15" descr="Graphic 15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0" y="0"/>
                <a:ext cx="1044036" cy="104403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>
                <a:reflection blurRad="0" stA="52000" stPos="0" endA="0" endPos="40000" dist="0" dir="5400000" fadeDir="5400000" sx="100000" sy="-100000" kx="0" ky="0" algn="bl" rotWithShape="0"/>
              </a:effectLst>
            </p:spPr>
          </p:pic>
          <p:pic>
            <p:nvPicPr>
              <p:cNvPr id="397" name="Graphic 20" descr="Graphic 20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227539" y="296440"/>
                <a:ext cx="477525" cy="47752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98" name="Graphic 25" descr="Graphic 25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 rot="16200000">
                <a:off x="492103" y="197412"/>
                <a:ext cx="289176" cy="22934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grpSp>
        <p:nvGrpSpPr>
          <p:cNvPr id="405" name="Group 17"/>
          <p:cNvGrpSpPr/>
          <p:nvPr/>
        </p:nvGrpSpPr>
        <p:grpSpPr>
          <a:xfrm>
            <a:off x="9257111" y="3039181"/>
            <a:ext cx="2251868" cy="1767737"/>
            <a:chOff x="0" y="0"/>
            <a:chExt cx="2251867" cy="1767736"/>
          </a:xfrm>
        </p:grpSpPr>
        <p:sp>
          <p:nvSpPr>
            <p:cNvPr id="401" name="TextBox 22"/>
            <p:cNvSpPr txBox="1"/>
            <p:nvPr/>
          </p:nvSpPr>
          <p:spPr>
            <a:xfrm>
              <a:off x="0" y="1320700"/>
              <a:ext cx="2251868" cy="4470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 indent="12700" algn="ctr">
                <a:defRPr b="1" sz="1200">
                  <a:solidFill>
                    <a:srgbClr val="FFFFFF"/>
                  </a:solidFill>
                  <a:effectLst>
                    <a:outerShdw sx="100000" sy="100000" kx="0" ky="0" algn="b" rotWithShape="0" blurRad="38100" dist="38100" dir="2700000">
                      <a:srgbClr val="000000">
                        <a:alpha val="43137"/>
                      </a:srgbClr>
                    </a:outerShdw>
                  </a:effectLst>
                  <a:latin typeface="Gilroy Light"/>
                  <a:ea typeface="Gilroy Light"/>
                  <a:cs typeface="Gilroy Light"/>
                  <a:sym typeface="Gilroy Light"/>
                </a:defRPr>
              </a:lvl1pPr>
            </a:lstStyle>
            <a:p>
              <a:pPr/>
              <a:r>
                <a:t>Prioritized Platform Placement</a:t>
              </a:r>
            </a:p>
          </p:txBody>
        </p:sp>
        <p:grpSp>
          <p:nvGrpSpPr>
            <p:cNvPr id="404" name="Group 16"/>
            <p:cNvGrpSpPr/>
            <p:nvPr/>
          </p:nvGrpSpPr>
          <p:grpSpPr>
            <a:xfrm>
              <a:off x="603919" y="0"/>
              <a:ext cx="1044036" cy="1044036"/>
              <a:chOff x="0" y="0"/>
              <a:chExt cx="1044035" cy="1044035"/>
            </a:xfrm>
          </p:grpSpPr>
          <p:pic>
            <p:nvPicPr>
              <p:cNvPr id="402" name="Graphic 19" descr="Graphic 19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0" y="0"/>
                <a:ext cx="1044036" cy="104403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>
                <a:reflection blurRad="0" stA="52000" stPos="0" endA="0" endPos="40000" dist="0" dir="5400000" fadeDir="5400000" sx="100000" sy="-100000" kx="0" ky="0" algn="bl" rotWithShape="0"/>
              </a:effectLst>
            </p:spPr>
          </p:pic>
          <p:pic>
            <p:nvPicPr>
              <p:cNvPr id="403" name="Graphic 5" descr="Graphic 5"/>
              <p:cNvPicPr>
                <a:picLocks noChangeAspect="1"/>
              </p:cNvPicPr>
              <p:nvPr/>
            </p:nvPicPr>
            <p:blipFill>
              <a:blip r:embed="rId8">
                <a:extLst/>
              </a:blip>
              <a:stretch>
                <a:fillRect/>
              </a:stretch>
            </p:blipFill>
            <p:spPr>
              <a:xfrm>
                <a:off x="202614" y="182174"/>
                <a:ext cx="638804" cy="61884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>
                <a:outerShdw sx="100000" sy="100000" kx="0" ky="0" algn="b" rotWithShape="0" blurRad="50800" dist="38100" dir="2700000">
                  <a:srgbClr val="000000">
                    <a:alpha val="40000"/>
                  </a:srgbClr>
                </a:outerShdw>
                <a:reflection blurRad="0" stA="52000" stPos="0" endA="0" endPos="40000" dist="0" dir="5400000" fadeDir="5400000" sx="100000" sy="-100000" kx="0" ky="0" algn="bl" rotWithShape="0"/>
              </a:effectLst>
            </p:spPr>
          </p:pic>
        </p:grpSp>
      </p:grpSp>
      <p:grpSp>
        <p:nvGrpSpPr>
          <p:cNvPr id="408" name="Group 7"/>
          <p:cNvGrpSpPr/>
          <p:nvPr/>
        </p:nvGrpSpPr>
        <p:grpSpPr>
          <a:xfrm>
            <a:off x="4671658" y="3167838"/>
            <a:ext cx="3038934" cy="2440732"/>
            <a:chOff x="0" y="0"/>
            <a:chExt cx="3038932" cy="2440731"/>
          </a:xfrm>
        </p:grpSpPr>
        <p:pic>
          <p:nvPicPr>
            <p:cNvPr id="406" name="Graphic 26" descr="Graphic 26"/>
            <p:cNvPicPr>
              <a:picLocks noChangeAspect="1"/>
            </p:cNvPicPr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0" y="0"/>
              <a:ext cx="3038933" cy="1654530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228600" dist="139700" dir="3600000">
                <a:srgbClr val="000000">
                  <a:alpha val="25000"/>
                </a:srgbClr>
              </a:outerShdw>
              <a:reflection blurRad="0" stA="50000" stPos="0" endA="0" endPos="40000" dist="0" dir="5400000" fadeDir="5400000" sx="100000" sy="-100000" kx="0" ky="0" algn="bl" rotWithShape="0"/>
            </a:effectLst>
          </p:spPr>
        </p:pic>
        <p:sp>
          <p:nvSpPr>
            <p:cNvPr id="407" name="TextBox 27"/>
            <p:cNvSpPr txBox="1"/>
            <p:nvPr/>
          </p:nvSpPr>
          <p:spPr>
            <a:xfrm>
              <a:off x="302792" y="1980995"/>
              <a:ext cx="2049426" cy="4597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sx="100000" sy="100000" kx="0" ky="0" algn="b" rotWithShape="0" blurRad="88900" dist="50800" dir="5400000">
                <a:srgbClr val="000000">
                  <a:alpha val="34000"/>
                </a:srgbClr>
              </a:outerShdw>
              <a:reflection blurRad="0" stA="52000" stPos="0" endA="0" endPos="40000" dist="0" dir="5400000" fadeDir="5400000" sx="100000" sy="-100000" kx="0" ky="0" algn="bl" rotWithShape="0"/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/>
            <a:p>
              <a:pPr algn="ctr">
                <a:defRPr sz="2400">
                  <a:solidFill>
                    <a:srgbClr val="FFFFFF"/>
                  </a:solidFill>
                  <a:latin typeface="Gilroy Light"/>
                  <a:ea typeface="Gilroy Light"/>
                  <a:cs typeface="Gilroy Light"/>
                  <a:sym typeface="Gilroy Light"/>
                </a:defRPr>
              </a:pPr>
              <a:r>
                <a:t>WE</a:t>
              </a:r>
              <a:r>
                <a:rPr>
                  <a:latin typeface="Gilroy ExtraBold"/>
                  <a:ea typeface="Gilroy ExtraBold"/>
                  <a:cs typeface="Gilroy ExtraBold"/>
                  <a:sym typeface="Gilroy ExtraBold"/>
                </a:rPr>
                <a:t>FUND</a:t>
              </a:r>
            </a:p>
          </p:txBody>
        </p:sp>
      </p:grpSp>
      <p:sp>
        <p:nvSpPr>
          <p:cNvPr id="409" name="TextBox 14"/>
          <p:cNvSpPr txBox="1"/>
          <p:nvPr/>
        </p:nvSpPr>
        <p:spPr>
          <a:xfrm>
            <a:off x="3498784" y="5663857"/>
            <a:ext cx="4978518" cy="5740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indent="12700" algn="ctr">
              <a:defRPr sz="3200">
                <a:solidFill>
                  <a:srgbClr val="FFFFFF"/>
                </a:solidFill>
                <a:effectLst>
                  <a:outerShdw sx="100000" sy="100000" kx="0" ky="0" algn="b" rotWithShape="0" blurRad="38100" dist="38100" dir="2700000">
                    <a:srgbClr val="000000">
                      <a:alpha val="43137"/>
                    </a:srgbClr>
                  </a:outerShdw>
                </a:effectLst>
                <a:latin typeface="Gilroy ExtraBold"/>
                <a:ea typeface="Gilroy ExtraBold"/>
                <a:cs typeface="Gilroy ExtraBold"/>
                <a:sym typeface="Gilroy ExtraBold"/>
              </a:defRPr>
            </a:lvl1pPr>
          </a:lstStyle>
          <a:p>
            <a:pPr/>
            <a:r>
              <a:t>TOKEN UTILITY</a:t>
            </a:r>
          </a:p>
        </p:txBody>
      </p:sp>
      <p:grpSp>
        <p:nvGrpSpPr>
          <p:cNvPr id="413" name="Group 31"/>
          <p:cNvGrpSpPr/>
          <p:nvPr/>
        </p:nvGrpSpPr>
        <p:grpSpPr>
          <a:xfrm>
            <a:off x="2189267" y="1351017"/>
            <a:ext cx="2535027" cy="1451633"/>
            <a:chOff x="0" y="0"/>
            <a:chExt cx="2535026" cy="1451631"/>
          </a:xfrm>
        </p:grpSpPr>
        <p:pic>
          <p:nvPicPr>
            <p:cNvPr id="410" name="Graphic 15" descr="Graphic 15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754827" y="-1"/>
              <a:ext cx="1044038" cy="1044039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reflection blurRad="0" stA="52000" stPos="0" endA="0" endPos="40000" dist="0" dir="5400000" fadeDir="5400000" sx="100000" sy="-100000" kx="0" ky="0" algn="bl" rotWithShape="0"/>
            </a:effectLst>
          </p:spPr>
        </p:pic>
        <p:sp>
          <p:nvSpPr>
            <p:cNvPr id="411" name="TextBox 18"/>
            <p:cNvSpPr txBox="1"/>
            <p:nvPr/>
          </p:nvSpPr>
          <p:spPr>
            <a:xfrm>
              <a:off x="-1" y="1144295"/>
              <a:ext cx="2535028" cy="3073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 indent="12700" algn="ctr">
                <a:defRPr b="1" sz="1400">
                  <a:solidFill>
                    <a:srgbClr val="FFFFFF"/>
                  </a:solidFill>
                  <a:effectLst>
                    <a:outerShdw sx="100000" sy="100000" kx="0" ky="0" algn="b" rotWithShape="0" blurRad="38100" dist="38100" dir="2700000">
                      <a:srgbClr val="000000">
                        <a:alpha val="43137"/>
                      </a:srgbClr>
                    </a:outerShdw>
                  </a:effectLst>
                  <a:latin typeface="Gilroy Light"/>
                  <a:ea typeface="Gilroy Light"/>
                  <a:cs typeface="Gilroy Light"/>
                  <a:sym typeface="Gilroy Light"/>
                </a:defRPr>
              </a:lvl1pPr>
            </a:lstStyle>
            <a:p>
              <a:pPr/>
              <a:r>
                <a:t>Due Diligence Rewards</a:t>
              </a:r>
            </a:p>
          </p:txBody>
        </p:sp>
        <p:pic>
          <p:nvPicPr>
            <p:cNvPr id="412" name="Graphic 20" descr="Graphic 20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982367" y="155125"/>
              <a:ext cx="618843" cy="61884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TextBox 5"/>
          <p:cNvSpPr txBox="1"/>
          <p:nvPr/>
        </p:nvSpPr>
        <p:spPr>
          <a:xfrm>
            <a:off x="700079" y="539971"/>
            <a:ext cx="3688553" cy="100583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533400" dist="50800" dir="5400000">
              <a:srgbClr val="000000">
                <a:alpha val="81000"/>
              </a:srgbClr>
            </a:outerShdw>
            <a:reflection blurRad="0" stA="33000" stPos="0" endA="0" endPos="40000" dist="0" dir="5400000" fadeDir="5400000" sx="100000" sy="-100000" kx="0" ky="0" algn="bl" rotWithShape="0"/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2400">
                <a:solidFill>
                  <a:srgbClr val="FFFFFF"/>
                </a:solidFill>
                <a:effectLst>
                  <a:outerShdw sx="100000" sy="100000" kx="0" ky="0" algn="b" rotWithShape="0" blurRad="38100" dist="38100" dir="2700000">
                    <a:srgbClr val="000000">
                      <a:alpha val="43137"/>
                    </a:srgbClr>
                  </a:outerShdw>
                </a:effectLst>
                <a:latin typeface="Gilroy Light"/>
                <a:ea typeface="Gilroy Light"/>
                <a:cs typeface="Gilroy Light"/>
                <a:sym typeface="Gilroy Light"/>
              </a:defRPr>
            </a:pPr>
            <a:r>
              <a:t>WE</a:t>
            </a:r>
            <a:r>
              <a:rPr>
                <a:latin typeface="Gilroy ExtraBold"/>
                <a:ea typeface="Gilroy ExtraBold"/>
                <a:cs typeface="Gilroy ExtraBold"/>
                <a:sym typeface="Gilroy ExtraBold"/>
              </a:rPr>
              <a:t>FUND TECHNICAL </a:t>
            </a:r>
          </a:p>
          <a:p>
            <a:pPr>
              <a:defRPr sz="3600">
                <a:solidFill>
                  <a:srgbClr val="FFFFFF"/>
                </a:solidFill>
                <a:effectLst>
                  <a:outerShdw sx="100000" sy="100000" kx="0" ky="0" algn="b" rotWithShape="0" blurRad="38100" dist="38100" dir="2700000">
                    <a:srgbClr val="000000">
                      <a:alpha val="43137"/>
                    </a:srgbClr>
                  </a:outerShdw>
                </a:effectLst>
                <a:latin typeface="Gilroy ExtraBold"/>
                <a:ea typeface="Gilroy ExtraBold"/>
                <a:cs typeface="Gilroy ExtraBold"/>
                <a:sym typeface="Gilroy ExtraBold"/>
              </a:defRPr>
            </a:pPr>
            <a:r>
              <a:t>ROAD</a:t>
            </a:r>
            <a:r>
              <a:rPr>
                <a:latin typeface="Gilroy Light"/>
                <a:ea typeface="Gilroy Light"/>
                <a:cs typeface="Gilroy Light"/>
                <a:sym typeface="Gilroy Light"/>
              </a:rPr>
              <a:t>MAP</a:t>
            </a:r>
          </a:p>
        </p:txBody>
      </p:sp>
      <p:grpSp>
        <p:nvGrpSpPr>
          <p:cNvPr id="427" name="Diagram 1"/>
          <p:cNvGrpSpPr/>
          <p:nvPr/>
        </p:nvGrpSpPr>
        <p:grpSpPr>
          <a:xfrm>
            <a:off x="568035" y="1739210"/>
            <a:ext cx="11055929" cy="4614145"/>
            <a:chOff x="0" y="0"/>
            <a:chExt cx="11055927" cy="4614142"/>
          </a:xfrm>
        </p:grpSpPr>
        <p:sp>
          <p:nvSpPr>
            <p:cNvPr id="416" name="Shape"/>
            <p:cNvSpPr/>
            <p:nvPr/>
          </p:nvSpPr>
          <p:spPr>
            <a:xfrm>
              <a:off x="0" y="2115816"/>
              <a:ext cx="11055928" cy="1666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5400"/>
                  </a:moveTo>
                  <a:lnTo>
                    <a:pt x="21437" y="5400"/>
                  </a:lnTo>
                  <a:lnTo>
                    <a:pt x="21437" y="0"/>
                  </a:lnTo>
                  <a:lnTo>
                    <a:pt x="21600" y="10800"/>
                  </a:lnTo>
                  <a:lnTo>
                    <a:pt x="21437" y="21600"/>
                  </a:lnTo>
                  <a:lnTo>
                    <a:pt x="21437" y="16200"/>
                  </a:lnTo>
                  <a:lnTo>
                    <a:pt x="0" y="16200"/>
                  </a:lnTo>
                  <a:lnTo>
                    <a:pt x="81" y="108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2060"/>
                </a:gs>
                <a:gs pos="100000">
                  <a:srgbClr val="340E66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417" name="A demo of WeFund platform to create projects, back projects, and stake in Anchor will be completed December 2021."/>
            <p:cNvSpPr txBox="1"/>
            <p:nvPr/>
          </p:nvSpPr>
          <p:spPr>
            <a:xfrm>
              <a:off x="2511" y="0"/>
              <a:ext cx="1974051" cy="178968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13792" tIns="113792" rIns="113792" bIns="113792" numCol="1" anchor="b">
              <a:spAutoFit/>
            </a:bodyPr>
            <a:lstStyle/>
            <a:p>
              <a:pPr algn="ctr" defTabSz="711200">
                <a:spcBef>
                  <a:spcPts val="600"/>
                </a:spcBef>
                <a:defRPr sz="1600">
                  <a:solidFill>
                    <a:srgbClr val="FFFFFF"/>
                  </a:solidFill>
                  <a:latin typeface="Gilroy ExtraBold"/>
                  <a:ea typeface="Gilroy ExtraBold"/>
                  <a:cs typeface="Gilroy ExtraBold"/>
                  <a:sym typeface="Gilroy ExtraBold"/>
                </a:defRPr>
              </a:pPr>
              <a:r>
                <a:t>A demo of WeFund platform </a:t>
              </a:r>
              <a:r>
                <a:rPr sz="1400">
                  <a:latin typeface="Gilroy Light"/>
                  <a:ea typeface="Gilroy Light"/>
                  <a:cs typeface="Gilroy Light"/>
                  <a:sym typeface="Gilroy Light"/>
                </a:rPr>
                <a:t>to create projects, back projects, and stake in Anchor will be completed </a:t>
              </a:r>
              <a:r>
                <a:rPr b="1" sz="1400">
                  <a:latin typeface="Gilroy Light"/>
                  <a:ea typeface="Gilroy Light"/>
                  <a:cs typeface="Gilroy Light"/>
                  <a:sym typeface="Gilroy Light"/>
                </a:rPr>
                <a:t>December 2021</a:t>
              </a:r>
              <a:r>
                <a:rPr sz="1400">
                  <a:latin typeface="Gilroy Light"/>
                  <a:ea typeface="Gilroy Light"/>
                  <a:cs typeface="Gilroy Light"/>
                  <a:sym typeface="Gilroy Light"/>
                </a:rPr>
                <a:t>.</a:t>
              </a:r>
            </a:p>
          </p:txBody>
        </p:sp>
        <p:sp>
          <p:nvSpPr>
            <p:cNvPr id="418" name="Circle"/>
            <p:cNvSpPr/>
            <p:nvPr/>
          </p:nvSpPr>
          <p:spPr>
            <a:xfrm>
              <a:off x="861338" y="2070922"/>
              <a:ext cx="256399" cy="256399"/>
            </a:xfrm>
            <a:prstGeom prst="ellipse">
              <a:avLst/>
            </a:pr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419" name="Establishing a strong core team with strong knowledge, responsibility, team management, and holds a similar vision will be completed December 2021."/>
            <p:cNvSpPr txBox="1"/>
            <p:nvPr/>
          </p:nvSpPr>
          <p:spPr>
            <a:xfrm>
              <a:off x="2019560" y="2608559"/>
              <a:ext cx="2185921" cy="200558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13792" tIns="113792" rIns="113792" bIns="113792" numCol="1" anchor="t">
              <a:spAutoFit/>
            </a:bodyPr>
            <a:lstStyle/>
            <a:p>
              <a:pPr algn="ctr" defTabSz="711200">
                <a:spcBef>
                  <a:spcPts val="600"/>
                </a:spcBef>
                <a:defRPr sz="1600">
                  <a:solidFill>
                    <a:srgbClr val="FFFFFF"/>
                  </a:solidFill>
                  <a:latin typeface="Gilroy ExtraBold"/>
                  <a:ea typeface="Gilroy ExtraBold"/>
                  <a:cs typeface="Gilroy ExtraBold"/>
                  <a:sym typeface="Gilroy ExtraBold"/>
                </a:defRPr>
              </a:pPr>
              <a:r>
                <a:t>Establishing a strong core team </a:t>
              </a:r>
              <a:r>
                <a:rPr sz="1400">
                  <a:latin typeface="Gilroy Light"/>
                  <a:ea typeface="Gilroy Light"/>
                  <a:cs typeface="Gilroy Light"/>
                  <a:sym typeface="Gilroy Light"/>
                </a:rPr>
                <a:t>with strong knowledge, responsibility, team management, and holds a similar vision will be completed </a:t>
              </a:r>
              <a:r>
                <a:rPr b="1" sz="1400">
                  <a:latin typeface="Gilroy Light"/>
                  <a:ea typeface="Gilroy Light"/>
                  <a:cs typeface="Gilroy Light"/>
                  <a:sym typeface="Gilroy Light"/>
                </a:rPr>
                <a:t>December 2021.</a:t>
              </a:r>
            </a:p>
          </p:txBody>
        </p:sp>
        <p:sp>
          <p:nvSpPr>
            <p:cNvPr id="420" name="Circle"/>
            <p:cNvSpPr/>
            <p:nvPr/>
          </p:nvSpPr>
          <p:spPr>
            <a:xfrm>
              <a:off x="2984321" y="2070922"/>
              <a:ext cx="256399" cy="256399"/>
            </a:xfrm>
            <a:prstGeom prst="ellipse">
              <a:avLst/>
            </a:prstGeom>
            <a:solidFill>
              <a:srgbClr val="54CCCD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421" name="Whitepaper 2.0 to be completed Q1 2022"/>
            <p:cNvSpPr txBox="1"/>
            <p:nvPr/>
          </p:nvSpPr>
          <p:spPr>
            <a:xfrm>
              <a:off x="4248479" y="838199"/>
              <a:ext cx="1734250" cy="95148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13792" tIns="113792" rIns="113792" bIns="113792" numCol="1" anchor="b">
              <a:spAutoFit/>
            </a:bodyPr>
            <a:lstStyle/>
            <a:p>
              <a:pPr algn="ctr" defTabSz="711200">
                <a:spcBef>
                  <a:spcPts val="600"/>
                </a:spcBef>
                <a:defRPr sz="1600">
                  <a:solidFill>
                    <a:srgbClr val="FFFFFF"/>
                  </a:solidFill>
                  <a:latin typeface="Gilroy ExtraBold"/>
                  <a:ea typeface="Gilroy ExtraBold"/>
                  <a:cs typeface="Gilroy ExtraBold"/>
                  <a:sym typeface="Gilroy ExtraBold"/>
                </a:defRPr>
              </a:pPr>
              <a:r>
                <a:t>Whitepaper 2.0 to be completed </a:t>
              </a:r>
              <a:r>
                <a:rPr b="1"/>
                <a:t>Q1 2022</a:t>
              </a:r>
            </a:p>
          </p:txBody>
        </p:sp>
        <p:sp>
          <p:nvSpPr>
            <p:cNvPr id="422" name="Circle"/>
            <p:cNvSpPr/>
            <p:nvPr/>
          </p:nvSpPr>
          <p:spPr>
            <a:xfrm>
              <a:off x="4987404" y="2070922"/>
              <a:ext cx="256399" cy="256399"/>
            </a:xfrm>
            <a:prstGeom prst="ellipse">
              <a:avLst/>
            </a:prstGeom>
            <a:solidFill>
              <a:srgbClr val="BE3CDC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423" name="Finalized tokenomics, seed round closing date, pre-sale timeline, and IDO strategy will be completed December 2021."/>
            <p:cNvSpPr txBox="1"/>
            <p:nvPr/>
          </p:nvSpPr>
          <p:spPr>
            <a:xfrm>
              <a:off x="6025726" y="2608559"/>
              <a:ext cx="1830127" cy="176428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13792" tIns="113792" rIns="113792" bIns="113792" numCol="1" anchor="t">
              <a:spAutoFit/>
            </a:bodyPr>
            <a:lstStyle/>
            <a:p>
              <a:pPr algn="ctr" defTabSz="711200">
                <a:spcBef>
                  <a:spcPts val="600"/>
                </a:spcBef>
                <a:defRPr sz="1600">
                  <a:solidFill>
                    <a:srgbClr val="FFFFFF"/>
                  </a:solidFill>
                  <a:latin typeface="Gilroy ExtraBold"/>
                  <a:ea typeface="Gilroy ExtraBold"/>
                  <a:cs typeface="Gilroy ExtraBold"/>
                  <a:sym typeface="Gilroy ExtraBold"/>
                </a:defRPr>
              </a:pPr>
              <a:r>
                <a:t>Finalized</a:t>
              </a:r>
              <a:r>
                <a:rPr sz="1400">
                  <a:latin typeface="Gilroy Light"/>
                  <a:ea typeface="Gilroy Light"/>
                  <a:cs typeface="Gilroy Light"/>
                  <a:sym typeface="Gilroy Light"/>
                </a:rPr>
                <a:t> tokenomics, seed round closing date, pre-sale timeline, and IDO strategy will be completed </a:t>
              </a:r>
              <a:r>
                <a:rPr b="1" sz="1400">
                  <a:latin typeface="Gilroy Light"/>
                  <a:ea typeface="Gilroy Light"/>
                  <a:cs typeface="Gilroy Light"/>
                  <a:sym typeface="Gilroy Light"/>
                </a:rPr>
                <a:t>December 2021</a:t>
              </a:r>
              <a:r>
                <a:rPr sz="1400">
                  <a:latin typeface="Gilroy Light"/>
                  <a:ea typeface="Gilroy Light"/>
                  <a:cs typeface="Gilroy Light"/>
                  <a:sym typeface="Gilroy Light"/>
                </a:rPr>
                <a:t>.</a:t>
              </a:r>
            </a:p>
          </p:txBody>
        </p:sp>
        <p:sp>
          <p:nvSpPr>
            <p:cNvPr id="424" name="Circle"/>
            <p:cNvSpPr/>
            <p:nvPr/>
          </p:nvSpPr>
          <p:spPr>
            <a:xfrm>
              <a:off x="6812591" y="2070922"/>
              <a:ext cx="256399" cy="256399"/>
            </a:xfrm>
            <a:prstGeom prst="ellipse">
              <a:avLst/>
            </a:prstGeom>
            <a:solidFill>
              <a:srgbClr val="F9AB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425" name="Have a full functionality platform with all functions mentioned in the Whitepaper2.0, by the TGE"/>
            <p:cNvSpPr txBox="1"/>
            <p:nvPr/>
          </p:nvSpPr>
          <p:spPr>
            <a:xfrm>
              <a:off x="7898851" y="190499"/>
              <a:ext cx="2048971" cy="159918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13792" tIns="113792" rIns="113792" bIns="113792" numCol="1" anchor="b">
              <a:spAutoFit/>
            </a:bodyPr>
            <a:lstStyle/>
            <a:p>
              <a:pPr algn="ctr" defTabSz="711200">
                <a:spcBef>
                  <a:spcPts val="600"/>
                </a:spcBef>
                <a:defRPr sz="1600">
                  <a:solidFill>
                    <a:srgbClr val="FFFFFF"/>
                  </a:solidFill>
                  <a:latin typeface="Gilroy ExtraBold"/>
                  <a:ea typeface="Gilroy ExtraBold"/>
                  <a:cs typeface="Gilroy ExtraBold"/>
                  <a:sym typeface="Gilroy ExtraBold"/>
                </a:defRPr>
              </a:pPr>
              <a:r>
                <a:t>Have a full functionality platform </a:t>
              </a:r>
              <a:r>
                <a:rPr sz="1400">
                  <a:latin typeface="Gilroy Light"/>
                  <a:ea typeface="Gilroy Light"/>
                  <a:cs typeface="Gilroy Light"/>
                  <a:sym typeface="Gilroy Light"/>
                </a:rPr>
                <a:t>with all functions mentioned in the Whitepaper2.0, by the </a:t>
              </a:r>
              <a:r>
                <a:rPr b="1" sz="1400">
                  <a:latin typeface="Gilroy Light"/>
                  <a:ea typeface="Gilroy Light"/>
                  <a:cs typeface="Gilroy Light"/>
                  <a:sym typeface="Gilroy Light"/>
                </a:rPr>
                <a:t>TGE</a:t>
              </a:r>
            </a:p>
          </p:txBody>
        </p:sp>
        <p:sp>
          <p:nvSpPr>
            <p:cNvPr id="426" name="Circle"/>
            <p:cNvSpPr/>
            <p:nvPr/>
          </p:nvSpPr>
          <p:spPr>
            <a:xfrm>
              <a:off x="8795138" y="2070922"/>
              <a:ext cx="256399" cy="256399"/>
            </a:xfrm>
            <a:prstGeom prst="ellipse">
              <a:avLst/>
            </a:prstGeom>
            <a:solidFill>
              <a:srgbClr val="7EDBC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TextBox 8"/>
          <p:cNvSpPr txBox="1"/>
          <p:nvPr/>
        </p:nvSpPr>
        <p:spPr>
          <a:xfrm>
            <a:off x="2832987" y="382769"/>
            <a:ext cx="6595110" cy="5740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3200">
                <a:solidFill>
                  <a:srgbClr val="FFFFFF"/>
                </a:solidFill>
                <a:effectLst>
                  <a:outerShdw sx="100000" sy="100000" kx="0" ky="0" algn="b" rotWithShape="0" blurRad="38100" dist="38100" dir="2700000">
                    <a:srgbClr val="000000">
                      <a:alpha val="43137"/>
                    </a:srgbClr>
                  </a:outerShdw>
                </a:effectLst>
                <a:latin typeface="Gilroy ExtraBold"/>
                <a:ea typeface="Gilroy ExtraBold"/>
                <a:cs typeface="Gilroy ExtraBold"/>
                <a:sym typeface="Gilroy ExtraBold"/>
              </a:defRPr>
            </a:lvl1pPr>
          </a:lstStyle>
          <a:p>
            <a:pPr/>
            <a:r>
              <a:t>TOKENOMICS</a:t>
            </a:r>
          </a:p>
        </p:txBody>
      </p:sp>
      <p:graphicFrame>
        <p:nvGraphicFramePr>
          <p:cNvPr id="430" name="Table"/>
          <p:cNvGraphicFramePr/>
          <p:nvPr/>
        </p:nvGraphicFramePr>
        <p:xfrm>
          <a:off x="3146967" y="1147306"/>
          <a:ext cx="5967149" cy="1377686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{4C3C2611-4C71-4FC5-86AE-919BDF0F9419}</a:tableStyleId>
              </a:tblPr>
              <a:tblGrid>
                <a:gridCol w="1437682"/>
                <a:gridCol w="1437682"/>
                <a:gridCol w="1610965"/>
                <a:gridCol w="1480818"/>
              </a:tblGrid>
              <a:tr h="353808">
                <a:tc>
                  <a:txBody>
                    <a:bodyPr/>
                    <a:lstStyle/>
                    <a:p>
                      <a:pPr indent="457200">
                        <a:defRPr>
                          <a:solidFill>
                            <a:srgbClr val="FFFFFF"/>
                          </a:solidFill>
                          <a:latin typeface="Gilroy Light"/>
                          <a:ea typeface="Gilroy Light"/>
                          <a:cs typeface="Gilroy Light"/>
                          <a:sym typeface="Gilroy Light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indent="176212">
                        <a:defRPr b="0" sz="1800"/>
                      </a:pPr>
                      <a:r>
                        <a:rPr b="1" sz="1200">
                          <a:solidFill>
                            <a:srgbClr val="FFFFFF"/>
                          </a:solidFill>
                          <a:latin typeface="Gilroy Light"/>
                          <a:ea typeface="Gilroy Light"/>
                          <a:cs typeface="Gilroy Light"/>
                          <a:sym typeface="Gilroy Light"/>
                        </a:rPr>
                        <a:t>Token Value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indent="457200">
                        <a:defRPr b="0" sz="1800"/>
                      </a:pPr>
                      <a:r>
                        <a:rPr b="1" sz="1200">
                          <a:solidFill>
                            <a:srgbClr val="FFFFFF"/>
                          </a:solidFill>
                          <a:latin typeface="Gilroy Light"/>
                          <a:ea typeface="Gilroy Light"/>
                          <a:cs typeface="Gilroy Light"/>
                          <a:sym typeface="Gilroy Light"/>
                        </a:rPr>
                        <a:t>Token  WFD Amount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indent="457200">
                        <a:defRPr b="0" sz="1800"/>
                      </a:pPr>
                      <a:r>
                        <a:rPr b="1" sz="1200">
                          <a:solidFill>
                            <a:srgbClr val="FFFFFF"/>
                          </a:solidFill>
                          <a:latin typeface="Gilroy Light"/>
                          <a:ea typeface="Gilroy Light"/>
                          <a:cs typeface="Gilroy Light"/>
                          <a:sym typeface="Gilroy Light"/>
                        </a:rPr>
                        <a:t>Target Amount</a:t>
                      </a:r>
                    </a:p>
                  </a:txBody>
                  <a:tcPr marL="0" marR="0" marT="0" marB="0" anchor="ctr" anchorCtr="0" horzOverflow="overflow"/>
                </a:tc>
              </a:tr>
              <a:tr h="265183">
                <a:tc>
                  <a:txBody>
                    <a:bodyPr/>
                    <a:lstStyle/>
                    <a:p>
                      <a:pPr indent="457200">
                        <a:defRPr sz="1800"/>
                      </a:pPr>
                      <a:r>
                        <a:rPr b="1" sz="1200">
                          <a:solidFill>
                            <a:srgbClr val="FFFFFF"/>
                          </a:solidFill>
                          <a:latin typeface="Gilroy Light"/>
                          <a:ea typeface="Gilroy Light"/>
                          <a:cs typeface="Gilroy Light"/>
                          <a:sym typeface="Gilroy Light"/>
                        </a:rPr>
                        <a:t>Seed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indent="457200">
                        <a:defRPr sz="1800"/>
                      </a:pPr>
                      <a:r>
                        <a:rPr b="1" sz="1200">
                          <a:solidFill>
                            <a:srgbClr val="FFFFFF"/>
                          </a:solidFill>
                          <a:latin typeface="Gilroy Light"/>
                          <a:ea typeface="Gilroy Light"/>
                          <a:cs typeface="Gilroy Light"/>
                          <a:sym typeface="Gilroy Light"/>
                        </a:rPr>
                        <a:t>$0.06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indent="457200">
                        <a:defRPr sz="1800"/>
                      </a:pPr>
                      <a:r>
                        <a:rPr b="1" sz="1200">
                          <a:solidFill>
                            <a:srgbClr val="FFFFFF"/>
                          </a:solidFill>
                          <a:latin typeface="Gilroy Light"/>
                          <a:ea typeface="Gilroy Light"/>
                          <a:cs typeface="Gilroy Light"/>
                          <a:sym typeface="Gilroy Light"/>
                        </a:rPr>
                        <a:t>10,000,000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indent="457200">
                        <a:defRPr sz="1800"/>
                      </a:pPr>
                      <a:r>
                        <a:rPr b="1" sz="1200">
                          <a:solidFill>
                            <a:srgbClr val="FFFFFF"/>
                          </a:solidFill>
                          <a:latin typeface="Gilroy Light"/>
                          <a:ea typeface="Gilroy Light"/>
                          <a:cs typeface="Gilroy Light"/>
                          <a:sym typeface="Gilroy Light"/>
                        </a:rPr>
                        <a:t>$600,000</a:t>
                      </a:r>
                    </a:p>
                  </a:txBody>
                  <a:tcPr marL="0" marR="0" marT="0" marB="0" anchor="ctr" anchorCtr="0" horzOverflow="overflow"/>
                </a:tc>
              </a:tr>
              <a:tr h="252898">
                <a:tc>
                  <a:txBody>
                    <a:bodyPr/>
                    <a:lstStyle/>
                    <a:p>
                      <a:pPr indent="457200">
                        <a:defRPr sz="1800"/>
                      </a:pPr>
                      <a:r>
                        <a:rPr b="1" sz="1200">
                          <a:solidFill>
                            <a:srgbClr val="FFFFFF"/>
                          </a:solidFill>
                          <a:latin typeface="Gilroy Light"/>
                          <a:ea typeface="Gilroy Light"/>
                          <a:cs typeface="Gilroy Light"/>
                          <a:sym typeface="Gilroy Light"/>
                        </a:rPr>
                        <a:t>PreSale</a:t>
                      </a:r>
                    </a:p>
                  </a:txBody>
                  <a:tcPr marL="0" marR="0" marT="0" marB="0" anchor="ctr" anchorCtr="0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indent="457200">
                        <a:defRPr sz="1800"/>
                      </a:pPr>
                      <a:r>
                        <a:rPr b="1" sz="1200">
                          <a:solidFill>
                            <a:srgbClr val="FFFFFF"/>
                          </a:solidFill>
                          <a:latin typeface="Gilroy Light"/>
                          <a:ea typeface="Gilroy Light"/>
                          <a:cs typeface="Gilroy Light"/>
                          <a:sym typeface="Gilroy Light"/>
                        </a:rPr>
                        <a:t>$0.09</a:t>
                      </a:r>
                    </a:p>
                  </a:txBody>
                  <a:tcPr marL="0" marR="0" marT="0" marB="0" anchor="ctr" anchorCtr="0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indent="457200">
                        <a:defRPr sz="1800"/>
                      </a:pPr>
                      <a:r>
                        <a:rPr b="1" sz="1200">
                          <a:solidFill>
                            <a:srgbClr val="FFFFFF"/>
                          </a:solidFill>
                          <a:latin typeface="Gilroy Light"/>
                          <a:ea typeface="Gilroy Light"/>
                          <a:cs typeface="Gilroy Light"/>
                          <a:sym typeface="Gilroy Light"/>
                        </a:rPr>
                        <a:t>7,000,000</a:t>
                      </a:r>
                    </a:p>
                  </a:txBody>
                  <a:tcPr marL="0" marR="0" marT="0" marB="0" anchor="ctr" anchorCtr="0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indent="457200">
                        <a:defRPr sz="1800"/>
                      </a:pPr>
                      <a:r>
                        <a:rPr b="1" sz="1200">
                          <a:solidFill>
                            <a:srgbClr val="FFFFFF"/>
                          </a:solidFill>
                          <a:latin typeface="Gilroy Light"/>
                          <a:ea typeface="Gilroy Light"/>
                          <a:cs typeface="Gilroy Light"/>
                          <a:sym typeface="Gilroy Light"/>
                        </a:rPr>
                        <a:t>$600,000</a:t>
                      </a:r>
                    </a:p>
                  </a:txBody>
                  <a:tcPr marL="0" marR="0" marT="0" marB="0" anchor="ctr" anchorCtr="0" horzOverflow="overflow">
                    <a:noFill/>
                  </a:tcPr>
                </a:tc>
              </a:tr>
              <a:tr h="252898">
                <a:tc>
                  <a:txBody>
                    <a:bodyPr/>
                    <a:lstStyle/>
                    <a:p>
                      <a:pPr indent="457200">
                        <a:defRPr sz="1800"/>
                      </a:pPr>
                      <a:r>
                        <a:rPr b="1" sz="1200">
                          <a:solidFill>
                            <a:srgbClr val="FFFFFF"/>
                          </a:solidFill>
                          <a:latin typeface="Gilroy Light"/>
                          <a:ea typeface="Gilroy Light"/>
                          <a:cs typeface="Gilroy Light"/>
                          <a:sym typeface="Gilroy Light"/>
                        </a:rPr>
                        <a:t>IWO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indent="457200">
                        <a:defRPr sz="1800"/>
                      </a:pPr>
                      <a:r>
                        <a:rPr b="1" sz="1200">
                          <a:solidFill>
                            <a:srgbClr val="FFFFFF"/>
                          </a:solidFill>
                          <a:latin typeface="Gilroy Light"/>
                          <a:ea typeface="Gilroy Light"/>
                          <a:cs typeface="Gilroy Light"/>
                          <a:sym typeface="Gilroy Light"/>
                        </a:rPr>
                        <a:t>$0.60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indent="457200">
                        <a:defRPr sz="1800"/>
                      </a:pPr>
                      <a:r>
                        <a:rPr b="1" sz="1200">
                          <a:solidFill>
                            <a:srgbClr val="FFFFFF"/>
                          </a:solidFill>
                          <a:latin typeface="Gilroy Light"/>
                          <a:ea typeface="Gilroy Light"/>
                          <a:cs typeface="Gilroy Light"/>
                          <a:sym typeface="Gilroy Light"/>
                        </a:rPr>
                        <a:t>15,000,000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indent="457200">
                        <a:defRPr sz="1800"/>
                      </a:pPr>
                      <a:r>
                        <a:rPr b="1" sz="1200">
                          <a:solidFill>
                            <a:srgbClr val="FFFFFF"/>
                          </a:solidFill>
                          <a:latin typeface="Gilroy Light"/>
                          <a:ea typeface="Gilroy Light"/>
                          <a:cs typeface="Gilroy Light"/>
                          <a:sym typeface="Gilroy Light"/>
                        </a:rPr>
                        <a:t>$9,000,000</a:t>
                      </a:r>
                    </a:p>
                  </a:txBody>
                  <a:tcPr marL="0" marR="0" marT="0" marB="0" anchor="ctr" anchorCtr="0" horzOverflow="overflow"/>
                </a:tc>
              </a:tr>
              <a:tr h="252898">
                <a:tc>
                  <a:txBody>
                    <a:bodyPr/>
                    <a:lstStyle/>
                    <a:p>
                      <a:pPr indent="457200">
                        <a:defRPr>
                          <a:solidFill>
                            <a:srgbClr val="FFFFFF"/>
                          </a:solidFill>
                          <a:latin typeface="Gilroy Light"/>
                          <a:ea typeface="Gilroy Light"/>
                          <a:cs typeface="Gilroy Light"/>
                          <a:sym typeface="Gilroy Light"/>
                        </a:defRPr>
                      </a:pPr>
                    </a:p>
                  </a:txBody>
                  <a:tcPr marL="0" marR="0" marT="0" marB="0" anchor="ctr" anchorCtr="0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indent="457200">
                        <a:defRPr>
                          <a:solidFill>
                            <a:srgbClr val="FFFFFF"/>
                          </a:solidFill>
                          <a:latin typeface="Gilroy Light"/>
                          <a:ea typeface="Gilroy Light"/>
                          <a:cs typeface="Gilroy Light"/>
                          <a:sym typeface="Gilroy Light"/>
                        </a:defRPr>
                      </a:pPr>
                    </a:p>
                  </a:txBody>
                  <a:tcPr marL="0" marR="0" marT="0" marB="0" anchor="ctr" anchorCtr="0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indent="457200">
                        <a:defRPr sz="1800"/>
                      </a:pPr>
                      <a:r>
                        <a:rPr b="1" sz="1200">
                          <a:solidFill>
                            <a:srgbClr val="FFFFFF"/>
                          </a:solidFill>
                          <a:latin typeface="Gilroy Light"/>
                          <a:ea typeface="Gilroy Light"/>
                          <a:cs typeface="Gilroy Light"/>
                          <a:sym typeface="Gilroy Light"/>
                        </a:rPr>
                        <a:t>Total</a:t>
                      </a:r>
                    </a:p>
                  </a:txBody>
                  <a:tcPr marL="0" marR="0" marT="0" marB="0" anchor="ctr" anchorCtr="0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indent="457200">
                        <a:defRPr sz="1800"/>
                      </a:pPr>
                      <a:r>
                        <a:rPr b="1" sz="1200">
                          <a:solidFill>
                            <a:srgbClr val="FFFFFF"/>
                          </a:solidFill>
                          <a:latin typeface="Gilroy Light"/>
                          <a:ea typeface="Gilroy Light"/>
                          <a:cs typeface="Gilroy Light"/>
                          <a:sym typeface="Gilroy Light"/>
                        </a:rPr>
                        <a:t>$10,200,000</a:t>
                      </a:r>
                    </a:p>
                  </a:txBody>
                  <a:tcPr marL="0" marR="0" marT="0" marB="0" anchor="ctr" anchorCtr="0" horzOverflow="overflow">
                    <a:noFill/>
                  </a:tcPr>
                </a:tc>
              </a:tr>
            </a:tbl>
          </a:graphicData>
        </a:graphic>
      </p:graphicFrame>
      <p:graphicFrame>
        <p:nvGraphicFramePr>
          <p:cNvPr id="431" name="Chart 15"/>
          <p:cNvGraphicFramePr/>
          <p:nvPr/>
        </p:nvGraphicFramePr>
        <p:xfrm>
          <a:off x="3131563" y="2840860"/>
          <a:ext cx="6726417" cy="3693128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3"/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33" name="Chart 7"/>
          <p:cNvGraphicFramePr/>
          <p:nvPr/>
        </p:nvGraphicFramePr>
        <p:xfrm>
          <a:off x="6439072" y="1597501"/>
          <a:ext cx="4813159" cy="3642442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3"/>
          </a:graphicData>
        </a:graphic>
      </p:graphicFrame>
      <p:graphicFrame>
        <p:nvGraphicFramePr>
          <p:cNvPr id="434" name="Chart 10"/>
          <p:cNvGraphicFramePr/>
          <p:nvPr/>
        </p:nvGraphicFramePr>
        <p:xfrm>
          <a:off x="580924" y="1968896"/>
          <a:ext cx="4900231" cy="323513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4"/>
          </a:graphicData>
        </a:graphic>
      </p:graphicFrame>
      <p:sp>
        <p:nvSpPr>
          <p:cNvPr id="435" name="TextBox 4"/>
          <p:cNvSpPr txBox="1"/>
          <p:nvPr/>
        </p:nvSpPr>
        <p:spPr>
          <a:xfrm>
            <a:off x="1073102" y="715432"/>
            <a:ext cx="4936226" cy="9550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indent="12700">
              <a:defRPr sz="2800">
                <a:solidFill>
                  <a:srgbClr val="FFFFFF"/>
                </a:solidFill>
                <a:effectLst>
                  <a:outerShdw sx="100000" sy="100000" kx="0" ky="0" algn="b" rotWithShape="0" blurRad="38100" dist="38100" dir="2700000">
                    <a:srgbClr val="000000">
                      <a:alpha val="43137"/>
                    </a:srgbClr>
                  </a:outerShdw>
                </a:effectLst>
                <a:latin typeface="Gilroy ExtraBold"/>
                <a:ea typeface="Gilroy ExtraBold"/>
                <a:cs typeface="Gilroy ExtraBold"/>
                <a:sym typeface="Gilroy ExtraBold"/>
              </a:defRPr>
            </a:lvl1pPr>
          </a:lstStyle>
          <a:p>
            <a:pPr/>
            <a:r>
              <a:t>PRIVATE INVESTOR VESTING PERIOD</a:t>
            </a:r>
          </a:p>
        </p:txBody>
      </p:sp>
      <p:sp>
        <p:nvSpPr>
          <p:cNvPr id="436" name="TextBox 6"/>
          <p:cNvSpPr txBox="1"/>
          <p:nvPr/>
        </p:nvSpPr>
        <p:spPr>
          <a:xfrm>
            <a:off x="6813504" y="884764"/>
            <a:ext cx="4936225" cy="523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indent="12700">
              <a:defRPr sz="2800">
                <a:solidFill>
                  <a:srgbClr val="FFFFFF"/>
                </a:solidFill>
                <a:effectLst>
                  <a:outerShdw sx="100000" sy="100000" kx="0" ky="0" algn="b" rotWithShape="0" blurRad="38100" dist="38100" dir="2700000">
                    <a:srgbClr val="000000">
                      <a:alpha val="43137"/>
                    </a:srgbClr>
                  </a:outerShdw>
                </a:effectLst>
                <a:latin typeface="Gilroy ExtraBold"/>
                <a:ea typeface="Gilroy ExtraBold"/>
                <a:cs typeface="Gilroy ExtraBold"/>
                <a:sym typeface="Gilroy ExtraBold"/>
              </a:defRPr>
            </a:lvl1pPr>
          </a:lstStyle>
          <a:p>
            <a:pPr/>
            <a:r>
              <a:t>PRESALE VESTING PERIOD</a:t>
            </a:r>
          </a:p>
        </p:txBody>
      </p:sp>
      <p:grpSp>
        <p:nvGrpSpPr>
          <p:cNvPr id="439" name="Oval 12"/>
          <p:cNvGrpSpPr/>
          <p:nvPr/>
        </p:nvGrpSpPr>
        <p:grpSpPr>
          <a:xfrm>
            <a:off x="427833" y="848799"/>
            <a:ext cx="584999" cy="637537"/>
            <a:chOff x="0" y="0"/>
            <a:chExt cx="584998" cy="637535"/>
          </a:xfrm>
        </p:grpSpPr>
        <p:sp>
          <p:nvSpPr>
            <p:cNvPr id="437" name="Circle"/>
            <p:cNvSpPr/>
            <p:nvPr/>
          </p:nvSpPr>
          <p:spPr>
            <a:xfrm>
              <a:off x="-1" y="26276"/>
              <a:ext cx="584999" cy="584995"/>
            </a:xfrm>
            <a:prstGeom prst="ellipse">
              <a:avLst/>
            </a:prstGeom>
            <a:solidFill>
              <a:srgbClr val="9652BE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50800" dist="38100" dir="2700000">
                <a:srgbClr val="000000">
                  <a:alpha val="40000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3600">
                  <a:solidFill>
                    <a:srgbClr val="FFFFFF"/>
                  </a:solidFill>
                  <a:latin typeface="Gilroy ExtraBold"/>
                  <a:ea typeface="Gilroy ExtraBold"/>
                  <a:cs typeface="Gilroy ExtraBold"/>
                  <a:sym typeface="Gilroy ExtraBold"/>
                </a:defRPr>
              </a:pPr>
            </a:p>
          </p:txBody>
        </p:sp>
        <p:sp>
          <p:nvSpPr>
            <p:cNvPr id="438" name="1"/>
            <p:cNvSpPr txBox="1"/>
            <p:nvPr/>
          </p:nvSpPr>
          <p:spPr>
            <a:xfrm>
              <a:off x="131388" y="-1"/>
              <a:ext cx="322215" cy="6375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3600">
                  <a:solidFill>
                    <a:srgbClr val="FFFFFF"/>
                  </a:solidFill>
                  <a:latin typeface="Gilroy ExtraBold"/>
                  <a:ea typeface="Gilroy ExtraBold"/>
                  <a:cs typeface="Gilroy ExtraBold"/>
                  <a:sym typeface="Gilroy ExtraBold"/>
                </a:defRPr>
              </a:lvl1pPr>
            </a:lstStyle>
            <a:p>
              <a:pPr/>
              <a:r>
                <a:t>1</a:t>
              </a:r>
            </a:p>
          </p:txBody>
        </p:sp>
      </p:grpSp>
      <p:grpSp>
        <p:nvGrpSpPr>
          <p:cNvPr id="442" name="Oval 13"/>
          <p:cNvGrpSpPr/>
          <p:nvPr/>
        </p:nvGrpSpPr>
        <p:grpSpPr>
          <a:xfrm>
            <a:off x="6190285" y="837543"/>
            <a:ext cx="584997" cy="637537"/>
            <a:chOff x="-1" y="0"/>
            <a:chExt cx="584996" cy="637535"/>
          </a:xfrm>
        </p:grpSpPr>
        <p:sp>
          <p:nvSpPr>
            <p:cNvPr id="440" name="Circle"/>
            <p:cNvSpPr/>
            <p:nvPr/>
          </p:nvSpPr>
          <p:spPr>
            <a:xfrm>
              <a:off x="-2" y="26276"/>
              <a:ext cx="584998" cy="584995"/>
            </a:xfrm>
            <a:prstGeom prst="ellipse">
              <a:avLst/>
            </a:prstGeom>
            <a:solidFill>
              <a:srgbClr val="9652BE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50800" dist="38100" dir="2700000">
                <a:srgbClr val="000000">
                  <a:alpha val="40000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3600">
                  <a:solidFill>
                    <a:srgbClr val="FFFFFF"/>
                  </a:solidFill>
                  <a:latin typeface="Gilroy ExtraBold"/>
                  <a:ea typeface="Gilroy ExtraBold"/>
                  <a:cs typeface="Gilroy ExtraBold"/>
                  <a:sym typeface="Gilroy ExtraBold"/>
                </a:defRPr>
              </a:pPr>
            </a:p>
          </p:txBody>
        </p:sp>
        <p:sp>
          <p:nvSpPr>
            <p:cNvPr id="441" name="2"/>
            <p:cNvSpPr txBox="1"/>
            <p:nvPr/>
          </p:nvSpPr>
          <p:spPr>
            <a:xfrm>
              <a:off x="131388" y="-1"/>
              <a:ext cx="322215" cy="6375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3600">
                  <a:solidFill>
                    <a:srgbClr val="FFFFFF"/>
                  </a:solidFill>
                  <a:latin typeface="Gilroy ExtraBold"/>
                  <a:ea typeface="Gilroy ExtraBold"/>
                  <a:cs typeface="Gilroy ExtraBold"/>
                  <a:sym typeface="Gilroy ExtraBold"/>
                </a:defRPr>
              </a:lvl1pPr>
            </a:lstStyle>
            <a:p>
              <a:pPr/>
              <a:r>
                <a:t>2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44" name="Chart 10"/>
          <p:cNvGraphicFramePr/>
          <p:nvPr/>
        </p:nvGraphicFramePr>
        <p:xfrm>
          <a:off x="1478623" y="1939032"/>
          <a:ext cx="4445044" cy="3592768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3"/>
          </a:graphicData>
        </a:graphic>
      </p:graphicFrame>
      <p:sp>
        <p:nvSpPr>
          <p:cNvPr id="445" name="TextBox 15"/>
          <p:cNvSpPr txBox="1"/>
          <p:nvPr/>
        </p:nvSpPr>
        <p:spPr>
          <a:xfrm>
            <a:off x="7186034" y="1001038"/>
            <a:ext cx="6016991" cy="396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indent="12700">
              <a:defRPr sz="2000">
                <a:solidFill>
                  <a:srgbClr val="FFFFFF"/>
                </a:solidFill>
                <a:effectLst>
                  <a:outerShdw sx="100000" sy="100000" kx="0" ky="0" algn="b" rotWithShape="0" blurRad="38100" dist="38100" dir="2700000">
                    <a:srgbClr val="000000">
                      <a:alpha val="43137"/>
                    </a:srgbClr>
                  </a:outerShdw>
                </a:effectLst>
                <a:latin typeface="Gilroy ExtraBold"/>
                <a:ea typeface="Gilroy ExtraBold"/>
                <a:cs typeface="Gilroy ExtraBold"/>
                <a:sym typeface="Gilroy ExtraBold"/>
              </a:defRPr>
            </a:lvl1pPr>
          </a:lstStyle>
          <a:p>
            <a:pPr/>
            <a:r>
              <a:t>TEAM TOKEN VESTING PERIOD</a:t>
            </a:r>
          </a:p>
        </p:txBody>
      </p:sp>
      <p:grpSp>
        <p:nvGrpSpPr>
          <p:cNvPr id="448" name="Oval 20"/>
          <p:cNvGrpSpPr/>
          <p:nvPr/>
        </p:nvGrpSpPr>
        <p:grpSpPr>
          <a:xfrm>
            <a:off x="1010273" y="880387"/>
            <a:ext cx="584997" cy="637537"/>
            <a:chOff x="-1" y="0"/>
            <a:chExt cx="584996" cy="637535"/>
          </a:xfrm>
        </p:grpSpPr>
        <p:sp>
          <p:nvSpPr>
            <p:cNvPr id="446" name="Circle"/>
            <p:cNvSpPr/>
            <p:nvPr/>
          </p:nvSpPr>
          <p:spPr>
            <a:xfrm>
              <a:off x="-2" y="26276"/>
              <a:ext cx="584998" cy="584995"/>
            </a:xfrm>
            <a:prstGeom prst="ellipse">
              <a:avLst/>
            </a:prstGeom>
            <a:solidFill>
              <a:srgbClr val="9652BE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50800" dist="38100" dir="2700000">
                <a:srgbClr val="000000">
                  <a:alpha val="40000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3600">
                  <a:solidFill>
                    <a:srgbClr val="FFFFFF"/>
                  </a:solidFill>
                  <a:latin typeface="Gilroy ExtraBold"/>
                  <a:ea typeface="Gilroy ExtraBold"/>
                  <a:cs typeface="Gilroy ExtraBold"/>
                  <a:sym typeface="Gilroy ExtraBold"/>
                </a:defRPr>
              </a:pPr>
            </a:p>
          </p:txBody>
        </p:sp>
        <p:sp>
          <p:nvSpPr>
            <p:cNvPr id="447" name="3"/>
            <p:cNvSpPr txBox="1"/>
            <p:nvPr/>
          </p:nvSpPr>
          <p:spPr>
            <a:xfrm>
              <a:off x="131388" y="-1"/>
              <a:ext cx="322216" cy="6375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3600">
                  <a:solidFill>
                    <a:srgbClr val="FFFFFF"/>
                  </a:solidFill>
                  <a:latin typeface="Gilroy ExtraBold"/>
                  <a:ea typeface="Gilroy ExtraBold"/>
                  <a:cs typeface="Gilroy ExtraBold"/>
                  <a:sym typeface="Gilroy ExtraBold"/>
                </a:defRPr>
              </a:lvl1pPr>
            </a:lstStyle>
            <a:p>
              <a:pPr/>
              <a:r>
                <a:t>3</a:t>
              </a:r>
            </a:p>
          </p:txBody>
        </p:sp>
      </p:grpSp>
      <p:graphicFrame>
        <p:nvGraphicFramePr>
          <p:cNvPr id="449" name="Chart 10"/>
          <p:cNvGraphicFramePr/>
          <p:nvPr/>
        </p:nvGraphicFramePr>
        <p:xfrm>
          <a:off x="6534557" y="1848227"/>
          <a:ext cx="4829705" cy="3586279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4"/>
          </a:graphicData>
        </a:graphic>
      </p:graphicFrame>
      <p:grpSp>
        <p:nvGrpSpPr>
          <p:cNvPr id="452" name="Oval 20"/>
          <p:cNvGrpSpPr/>
          <p:nvPr/>
        </p:nvGrpSpPr>
        <p:grpSpPr>
          <a:xfrm>
            <a:off x="6362417" y="880387"/>
            <a:ext cx="584998" cy="637537"/>
            <a:chOff x="-1" y="0"/>
            <a:chExt cx="584996" cy="637535"/>
          </a:xfrm>
        </p:grpSpPr>
        <p:sp>
          <p:nvSpPr>
            <p:cNvPr id="450" name="Circle"/>
            <p:cNvSpPr/>
            <p:nvPr/>
          </p:nvSpPr>
          <p:spPr>
            <a:xfrm>
              <a:off x="-2" y="26276"/>
              <a:ext cx="584998" cy="584995"/>
            </a:xfrm>
            <a:prstGeom prst="ellipse">
              <a:avLst/>
            </a:prstGeom>
            <a:solidFill>
              <a:srgbClr val="9652BE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50800" dist="38100" dir="2700000">
                <a:srgbClr val="000000">
                  <a:alpha val="40000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3600">
                  <a:solidFill>
                    <a:srgbClr val="FFFFFF"/>
                  </a:solidFill>
                  <a:latin typeface="Gilroy ExtraBold"/>
                  <a:ea typeface="Gilroy ExtraBold"/>
                  <a:cs typeface="Gilroy ExtraBold"/>
                  <a:sym typeface="Gilroy ExtraBold"/>
                </a:defRPr>
              </a:pPr>
            </a:p>
          </p:txBody>
        </p:sp>
        <p:sp>
          <p:nvSpPr>
            <p:cNvPr id="451" name="4"/>
            <p:cNvSpPr txBox="1"/>
            <p:nvPr/>
          </p:nvSpPr>
          <p:spPr>
            <a:xfrm>
              <a:off x="131388" y="-1"/>
              <a:ext cx="322215" cy="6375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3600">
                  <a:solidFill>
                    <a:srgbClr val="FFFFFF"/>
                  </a:solidFill>
                  <a:latin typeface="Gilroy ExtraBold"/>
                  <a:ea typeface="Gilroy ExtraBold"/>
                  <a:cs typeface="Gilroy ExtraBold"/>
                  <a:sym typeface="Gilroy ExtraBold"/>
                </a:defRPr>
              </a:lvl1pPr>
            </a:lstStyle>
            <a:p>
              <a:pPr/>
              <a:r>
                <a:t>4</a:t>
              </a:r>
            </a:p>
          </p:txBody>
        </p:sp>
      </p:grpSp>
      <p:sp>
        <p:nvSpPr>
          <p:cNvPr id="453" name="TextBox 15"/>
          <p:cNvSpPr txBox="1"/>
          <p:nvPr/>
        </p:nvSpPr>
        <p:spPr>
          <a:xfrm>
            <a:off x="1815375" y="1002663"/>
            <a:ext cx="6016994" cy="396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indent="12700">
              <a:defRPr sz="2000">
                <a:solidFill>
                  <a:srgbClr val="FFFFFF"/>
                </a:solidFill>
                <a:effectLst>
                  <a:outerShdw sx="100000" sy="100000" kx="0" ky="0" algn="b" rotWithShape="0" blurRad="38100" dist="38100" dir="2700000">
                    <a:srgbClr val="000000">
                      <a:alpha val="43137"/>
                    </a:srgbClr>
                  </a:outerShdw>
                </a:effectLst>
                <a:latin typeface="Gilroy ExtraBold"/>
                <a:ea typeface="Gilroy ExtraBold"/>
                <a:cs typeface="Gilroy ExtraBold"/>
                <a:sym typeface="Gilroy ExtraBold"/>
              </a:defRPr>
            </a:lvl1pPr>
          </a:lstStyle>
          <a:p>
            <a:pPr/>
            <a:r>
              <a:t>ICO/IDO VESTING PERIOD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55" name="Chart 14"/>
          <p:cNvGraphicFramePr/>
          <p:nvPr/>
        </p:nvGraphicFramePr>
        <p:xfrm>
          <a:off x="3026928" y="2101603"/>
          <a:ext cx="6137324" cy="4067101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3"/>
          </a:graphicData>
        </a:graphic>
      </p:graphicFrame>
      <p:sp>
        <p:nvSpPr>
          <p:cNvPr id="456" name="TextBox 5"/>
          <p:cNvSpPr txBox="1"/>
          <p:nvPr/>
        </p:nvSpPr>
        <p:spPr>
          <a:xfrm>
            <a:off x="1905665" y="470826"/>
            <a:ext cx="8379850" cy="8280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indent="12700" algn="ctr">
              <a:defRPr sz="4800">
                <a:solidFill>
                  <a:srgbClr val="FFFFFF"/>
                </a:solidFill>
                <a:effectLst>
                  <a:outerShdw sx="100000" sy="100000" kx="0" ky="0" algn="b" rotWithShape="0" blurRad="38100" dist="38100" dir="2700000">
                    <a:srgbClr val="000000">
                      <a:alpha val="43137"/>
                    </a:srgbClr>
                  </a:outerShdw>
                </a:effectLst>
                <a:latin typeface="Gilroy ExtraBold"/>
                <a:ea typeface="Gilroy ExtraBold"/>
                <a:cs typeface="Gilroy ExtraBold"/>
                <a:sym typeface="Gilroy ExtraBold"/>
              </a:defRPr>
            </a:lvl1pPr>
          </a:lstStyle>
          <a:p>
            <a:pPr/>
            <a:r>
              <a:t>PROFIT DISTRIBUTION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3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TextBox 6"/>
          <p:cNvSpPr txBox="1"/>
          <p:nvPr/>
        </p:nvSpPr>
        <p:spPr>
          <a:xfrm>
            <a:off x="6913856" y="2813449"/>
            <a:ext cx="4631484" cy="19837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algn="r"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38100" dir="2700000">
                    <a:srgbClr val="000000">
                      <a:alpha val="43137"/>
                    </a:srgbClr>
                  </a:outerShdw>
                </a:effectLst>
                <a:latin typeface="Gilroy ExtraBold"/>
                <a:ea typeface="Gilroy ExtraBold"/>
                <a:cs typeface="Gilroy ExtraBold"/>
                <a:sym typeface="Gilroy ExtraBold"/>
              </a:defRPr>
            </a:pPr>
            <a:r>
              <a:t>COMING SOON</a:t>
            </a:r>
          </a:p>
          <a:p>
            <a:pPr algn="r">
              <a:defRPr sz="2400">
                <a:solidFill>
                  <a:srgbClr val="FFFFFF"/>
                </a:solidFill>
                <a:effectLst>
                  <a:outerShdw sx="100000" sy="100000" kx="0" ky="0" algn="b" rotWithShape="0" blurRad="38100" dist="38100" dir="2700000">
                    <a:srgbClr val="000000">
                      <a:alpha val="43137"/>
                    </a:srgbClr>
                  </a:outerShdw>
                </a:effectLst>
                <a:latin typeface="Gilroy Light"/>
                <a:ea typeface="Gilroy Light"/>
                <a:cs typeface="Gilroy Light"/>
                <a:sym typeface="Gilroy Light"/>
              </a:defRPr>
            </a:pPr>
            <a:r>
              <a:t>A Kickstarter for Crypto</a:t>
            </a:r>
            <a:r>
              <a:t> </a:t>
            </a:r>
            <a:r>
              <a:t>Project</a:t>
            </a:r>
            <a:r>
              <a:t>s</a:t>
            </a:r>
          </a:p>
        </p:txBody>
      </p:sp>
      <p:sp>
        <p:nvSpPr>
          <p:cNvPr id="459" name="TextBox 7"/>
          <p:cNvSpPr txBox="1"/>
          <p:nvPr/>
        </p:nvSpPr>
        <p:spPr>
          <a:xfrm>
            <a:off x="6913856" y="4175783"/>
            <a:ext cx="4631484" cy="307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r">
              <a:defRPr sz="1400">
                <a:solidFill>
                  <a:srgbClr val="FFFFFF"/>
                </a:solidFill>
                <a:latin typeface="Gilroy Light"/>
                <a:ea typeface="Gilroy Light"/>
                <a:cs typeface="Gilroy Light"/>
                <a:sym typeface="Gilroy Light"/>
              </a:defRPr>
            </a:lvl1pPr>
          </a:lstStyle>
          <a:p>
            <a:pPr/>
            <a:r>
              <a:t>Demo Platform released End of December</a:t>
            </a:r>
          </a:p>
        </p:txBody>
      </p:sp>
      <p:sp>
        <p:nvSpPr>
          <p:cNvPr id="460" name="TextBox 8"/>
          <p:cNvSpPr txBox="1"/>
          <p:nvPr/>
        </p:nvSpPr>
        <p:spPr>
          <a:xfrm>
            <a:off x="6913856" y="4830231"/>
            <a:ext cx="4631484" cy="5486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algn="r">
              <a:defRPr sz="1400">
                <a:solidFill>
                  <a:srgbClr val="FFFFFF"/>
                </a:solidFill>
                <a:latin typeface="Gilroy Light"/>
                <a:ea typeface="Gilroy Light"/>
                <a:cs typeface="Gilroy Light"/>
                <a:sym typeface="Gilroy Light"/>
              </a:defRPr>
            </a:pPr>
            <a:r>
              <a:t>During the trial period, transaction fees are set to </a:t>
            </a:r>
            <a:r>
              <a:rPr sz="1600">
                <a:latin typeface="Gilroy ExtraBold"/>
                <a:ea typeface="Gilroy ExtraBold"/>
                <a:cs typeface="Gilroy ExtraBold"/>
                <a:sym typeface="Gilroy ExtraBold"/>
              </a:rPr>
              <a:t>5% </a:t>
            </a:r>
            <a:r>
              <a:rPr>
                <a:effectLst>
                  <a:outerShdw sx="100000" sy="100000" kx="0" ky="0" algn="b" rotWithShape="0" blurRad="38100" dist="38100" dir="2700000">
                    <a:srgbClr val="000000">
                      <a:alpha val="43137"/>
                    </a:srgbClr>
                  </a:outerShdw>
                </a:effectLst>
              </a:rPr>
              <a:t>to</a:t>
            </a:r>
            <a:r>
              <a:t>  help autofinance the development</a:t>
            </a:r>
          </a:p>
        </p:txBody>
      </p:sp>
      <p:pic>
        <p:nvPicPr>
          <p:cNvPr id="461" name="Picture 4" descr="Picture 4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46661" y="1388866"/>
            <a:ext cx="5922277" cy="4562865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92100" dist="139700" dir="2700000">
              <a:srgbClr val="333333">
                <a:alpha val="64999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extBox 3"/>
          <p:cNvSpPr txBox="1"/>
          <p:nvPr/>
        </p:nvSpPr>
        <p:spPr>
          <a:xfrm>
            <a:off x="2834958" y="380882"/>
            <a:ext cx="6595110" cy="764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4400">
                <a:solidFill>
                  <a:srgbClr val="FFFFFF"/>
                </a:solidFill>
                <a:effectLst>
                  <a:outerShdw sx="100000" sy="100000" kx="0" ky="0" algn="b" rotWithShape="0" blurRad="38100" dist="38100" dir="2700000">
                    <a:srgbClr val="000000">
                      <a:alpha val="43137"/>
                    </a:srgbClr>
                  </a:outerShdw>
                </a:effectLst>
                <a:latin typeface="Gilroy ExtraBold"/>
                <a:ea typeface="Gilroy ExtraBold"/>
                <a:cs typeface="Gilroy ExtraBold"/>
                <a:sym typeface="Gilroy ExtraBold"/>
              </a:defRPr>
            </a:lvl1pPr>
          </a:lstStyle>
          <a:p>
            <a:pPr/>
            <a:r>
              <a:t>MEET THE TEAM</a:t>
            </a:r>
          </a:p>
        </p:txBody>
      </p:sp>
      <p:grpSp>
        <p:nvGrpSpPr>
          <p:cNvPr id="102" name="image10.jpg"/>
          <p:cNvGrpSpPr/>
          <p:nvPr/>
        </p:nvGrpSpPr>
        <p:grpSpPr>
          <a:xfrm>
            <a:off x="8172473" y="1508613"/>
            <a:ext cx="1920391" cy="1920389"/>
            <a:chOff x="-1" y="0"/>
            <a:chExt cx="1920390" cy="1920388"/>
          </a:xfrm>
        </p:grpSpPr>
        <p:sp>
          <p:nvSpPr>
            <p:cNvPr id="100" name="Shape"/>
            <p:cNvSpPr/>
            <p:nvPr/>
          </p:nvSpPr>
          <p:spPr>
            <a:xfrm>
              <a:off x="-2" y="-1"/>
              <a:ext cx="1920392" cy="19203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856"/>
                  </a:moveTo>
                  <a:cubicBezTo>
                    <a:pt x="0" y="831"/>
                    <a:pt x="831" y="0"/>
                    <a:pt x="1856" y="0"/>
                  </a:cubicBezTo>
                  <a:lnTo>
                    <a:pt x="19744" y="0"/>
                  </a:lnTo>
                  <a:cubicBezTo>
                    <a:pt x="20769" y="0"/>
                    <a:pt x="21600" y="831"/>
                    <a:pt x="21600" y="1856"/>
                  </a:cubicBezTo>
                  <a:lnTo>
                    <a:pt x="21600" y="19744"/>
                  </a:lnTo>
                  <a:cubicBezTo>
                    <a:pt x="21600" y="20769"/>
                    <a:pt x="20769" y="21600"/>
                    <a:pt x="19744" y="21600"/>
                  </a:cubicBezTo>
                  <a:lnTo>
                    <a:pt x="1856" y="21600"/>
                  </a:lnTo>
                  <a:cubicBezTo>
                    <a:pt x="831" y="21600"/>
                    <a:pt x="0" y="20769"/>
                    <a:pt x="0" y="19744"/>
                  </a:cubicBezTo>
                  <a:close/>
                </a:path>
              </a:pathLst>
            </a:custGeom>
            <a:solidFill>
              <a:srgbClr val="EDEDED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+mn-lt"/>
                  <a:ea typeface="+mn-ea"/>
                  <a:cs typeface="+mn-cs"/>
                  <a:sym typeface="Calibri"/>
                </a:defRPr>
              </a:pPr>
            </a:p>
          </p:txBody>
        </p:sp>
        <p:pic>
          <p:nvPicPr>
            <p:cNvPr id="101" name="image5.jpeg" descr="image5.jpeg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0" r="0" b="0"/>
            <a:stretch>
              <a:fillRect/>
            </a:stretch>
          </p:blipFill>
          <p:spPr>
            <a:xfrm>
              <a:off x="-2" y="-1"/>
              <a:ext cx="1920392" cy="19203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857" y="0"/>
                  </a:moveTo>
                  <a:cubicBezTo>
                    <a:pt x="832" y="0"/>
                    <a:pt x="0" y="832"/>
                    <a:pt x="0" y="1857"/>
                  </a:cubicBezTo>
                  <a:lnTo>
                    <a:pt x="0" y="19743"/>
                  </a:lnTo>
                  <a:cubicBezTo>
                    <a:pt x="0" y="20768"/>
                    <a:pt x="832" y="21600"/>
                    <a:pt x="1857" y="21600"/>
                  </a:cubicBezTo>
                  <a:lnTo>
                    <a:pt x="19743" y="21600"/>
                  </a:lnTo>
                  <a:cubicBezTo>
                    <a:pt x="20768" y="21600"/>
                    <a:pt x="21600" y="20768"/>
                    <a:pt x="21600" y="19743"/>
                  </a:cubicBezTo>
                  <a:lnTo>
                    <a:pt x="21600" y="1857"/>
                  </a:lnTo>
                  <a:cubicBezTo>
                    <a:pt x="21600" y="832"/>
                    <a:pt x="20768" y="0"/>
                    <a:pt x="19743" y="0"/>
                  </a:cubicBezTo>
                  <a:lnTo>
                    <a:pt x="1857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>
              <a:reflection blurRad="0" stA="38000" stPos="0" endA="0" endPos="40000" dist="0" dir="5400000" fadeDir="5400000" sx="100000" sy="-100000" kx="0" ky="0" algn="bl" rotWithShape="0"/>
            </a:effectLst>
          </p:spPr>
        </p:pic>
      </p:grpSp>
      <p:grpSp>
        <p:nvGrpSpPr>
          <p:cNvPr id="105" name="Picture 5"/>
          <p:cNvGrpSpPr/>
          <p:nvPr/>
        </p:nvGrpSpPr>
        <p:grpSpPr>
          <a:xfrm>
            <a:off x="2052959" y="1487205"/>
            <a:ext cx="1920394" cy="1920389"/>
            <a:chOff x="0" y="0"/>
            <a:chExt cx="1920392" cy="1920388"/>
          </a:xfrm>
        </p:grpSpPr>
        <p:sp>
          <p:nvSpPr>
            <p:cNvPr id="103" name="Shape"/>
            <p:cNvSpPr/>
            <p:nvPr/>
          </p:nvSpPr>
          <p:spPr>
            <a:xfrm>
              <a:off x="-1" y="-1"/>
              <a:ext cx="1920392" cy="19203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856"/>
                  </a:moveTo>
                  <a:cubicBezTo>
                    <a:pt x="0" y="831"/>
                    <a:pt x="831" y="0"/>
                    <a:pt x="1856" y="0"/>
                  </a:cubicBezTo>
                  <a:lnTo>
                    <a:pt x="19744" y="0"/>
                  </a:lnTo>
                  <a:cubicBezTo>
                    <a:pt x="20769" y="0"/>
                    <a:pt x="21600" y="831"/>
                    <a:pt x="21600" y="1856"/>
                  </a:cubicBezTo>
                  <a:lnTo>
                    <a:pt x="21600" y="19744"/>
                  </a:lnTo>
                  <a:cubicBezTo>
                    <a:pt x="21600" y="20769"/>
                    <a:pt x="20769" y="21600"/>
                    <a:pt x="19744" y="21600"/>
                  </a:cubicBezTo>
                  <a:lnTo>
                    <a:pt x="1856" y="21600"/>
                  </a:lnTo>
                  <a:cubicBezTo>
                    <a:pt x="831" y="21600"/>
                    <a:pt x="0" y="20769"/>
                    <a:pt x="0" y="19744"/>
                  </a:cubicBezTo>
                  <a:close/>
                </a:path>
              </a:pathLst>
            </a:custGeom>
            <a:solidFill>
              <a:srgbClr val="EDEDED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+mn-lt"/>
                  <a:ea typeface="+mn-ea"/>
                  <a:cs typeface="+mn-cs"/>
                  <a:sym typeface="Calibri"/>
                </a:defRPr>
              </a:pPr>
            </a:p>
          </p:txBody>
        </p:sp>
        <p:pic>
          <p:nvPicPr>
            <p:cNvPr id="104" name="image6.jpeg" descr="image6.jpeg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0" r="0" b="0"/>
            <a:stretch>
              <a:fillRect/>
            </a:stretch>
          </p:blipFill>
          <p:spPr>
            <a:xfrm>
              <a:off x="-1" y="-1"/>
              <a:ext cx="1920393" cy="19203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857" y="0"/>
                  </a:moveTo>
                  <a:cubicBezTo>
                    <a:pt x="832" y="0"/>
                    <a:pt x="0" y="832"/>
                    <a:pt x="0" y="1857"/>
                  </a:cubicBezTo>
                  <a:lnTo>
                    <a:pt x="0" y="19743"/>
                  </a:lnTo>
                  <a:cubicBezTo>
                    <a:pt x="0" y="20768"/>
                    <a:pt x="832" y="21600"/>
                    <a:pt x="1857" y="21600"/>
                  </a:cubicBezTo>
                  <a:lnTo>
                    <a:pt x="19743" y="21600"/>
                  </a:lnTo>
                  <a:cubicBezTo>
                    <a:pt x="20768" y="21600"/>
                    <a:pt x="21600" y="20768"/>
                    <a:pt x="21600" y="19743"/>
                  </a:cubicBezTo>
                  <a:lnTo>
                    <a:pt x="21600" y="1857"/>
                  </a:lnTo>
                  <a:cubicBezTo>
                    <a:pt x="21600" y="832"/>
                    <a:pt x="20768" y="0"/>
                    <a:pt x="19743" y="0"/>
                  </a:cubicBezTo>
                  <a:lnTo>
                    <a:pt x="1857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>
              <a:reflection blurRad="0" stA="38000" stPos="0" endA="0" endPos="40000" dist="0" dir="5400000" fadeDir="5400000" sx="100000" sy="-100000" kx="0" ky="0" algn="bl" rotWithShape="0"/>
            </a:effectLst>
          </p:spPr>
        </p:pic>
      </p:grpSp>
      <p:pic>
        <p:nvPicPr>
          <p:cNvPr id="106" name="Graphic 8" descr="Graphic 8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931578" y="2960538"/>
            <a:ext cx="452705" cy="452705"/>
          </a:xfrm>
          <a:prstGeom prst="rect">
            <a:avLst/>
          </a:prstGeom>
          <a:ln w="12700">
            <a:miter lim="400000"/>
          </a:ln>
          <a:effectLst>
            <a:reflection blurRad="0" stA="50000" stPos="0" endA="0" endPos="40000" dist="0" dir="5400000" fadeDir="5400000" sx="100000" sy="-100000" kx="0" ky="0" algn="bl" rotWithShape="0"/>
          </a:effectLst>
        </p:spPr>
      </p:pic>
      <p:pic>
        <p:nvPicPr>
          <p:cNvPr id="107" name="Graphic 9" descr="Graphic 9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7281543" y="3070667"/>
            <a:ext cx="642328" cy="642328"/>
          </a:xfrm>
          <a:prstGeom prst="rect">
            <a:avLst/>
          </a:prstGeom>
          <a:ln w="12700">
            <a:miter lim="400000"/>
          </a:ln>
          <a:effectLst>
            <a:reflection blurRad="0" stA="50000" stPos="0" endA="0" endPos="40000" dist="0" dir="5400000" fadeDir="5400000" sx="100000" sy="-100000" kx="0" ky="0" algn="bl" rotWithShape="0"/>
          </a:effectLst>
        </p:spPr>
      </p:pic>
      <p:pic>
        <p:nvPicPr>
          <p:cNvPr id="108" name="Graphic 12" descr="Graphic 12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333218" y="3645894"/>
            <a:ext cx="300290" cy="300290"/>
          </a:xfrm>
          <a:prstGeom prst="rect">
            <a:avLst/>
          </a:prstGeom>
          <a:ln w="12700">
            <a:miter lim="400000"/>
          </a:ln>
          <a:effectLst>
            <a:reflection blurRad="0" stA="52000" stPos="0" endA="0" endPos="40000" dist="0" dir="5400000" fadeDir="5400000" sx="100000" sy="-100000" kx="0" ky="0" algn="bl" rotWithShape="0"/>
          </a:effectLst>
        </p:spPr>
      </p:pic>
      <p:sp>
        <p:nvSpPr>
          <p:cNvPr id="109" name="TextBox 13"/>
          <p:cNvSpPr txBox="1"/>
          <p:nvPr/>
        </p:nvSpPr>
        <p:spPr>
          <a:xfrm>
            <a:off x="861902" y="3579614"/>
            <a:ext cx="5108198" cy="2250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defRPr b="1">
                <a:solidFill>
                  <a:srgbClr val="FFFFFF"/>
                </a:solidFill>
                <a:effectLst>
                  <a:outerShdw sx="100000" sy="100000" kx="0" ky="0" algn="b" rotWithShape="0" blurRad="38100" dist="38100" dir="2700000">
                    <a:srgbClr val="000000">
                      <a:alpha val="43137"/>
                    </a:srgbClr>
                  </a:outerShdw>
                </a:effectLst>
                <a:latin typeface="Gilroy ExtraBold"/>
                <a:ea typeface="Gilroy ExtraBold"/>
                <a:cs typeface="Gilroy ExtraBold"/>
                <a:sym typeface="Gilroy ExtraBold"/>
              </a:defRPr>
            </a:pPr>
            <a:r>
              <a:t>Andrea Bello</a:t>
            </a:r>
          </a:p>
          <a:p>
            <a:pPr algn="ctr">
              <a:defRPr b="1" sz="1600">
                <a:solidFill>
                  <a:srgbClr val="FFFFFF"/>
                </a:solidFill>
                <a:effectLst>
                  <a:outerShdw sx="100000" sy="100000" kx="0" ky="0" algn="b" rotWithShape="0" blurRad="38100" dist="38100" dir="2700000">
                    <a:srgbClr val="000000">
                      <a:alpha val="43137"/>
                    </a:srgbClr>
                  </a:outerShdw>
                </a:effectLst>
                <a:latin typeface="Gilroy Light"/>
                <a:ea typeface="Gilroy Light"/>
                <a:cs typeface="Gilroy Light"/>
                <a:sym typeface="Gilroy Light"/>
              </a:defRPr>
            </a:pPr>
            <a:r>
              <a:t>Co Founder &amp; CEO &amp; Co-CTO</a:t>
            </a:r>
          </a:p>
          <a:p>
            <a:pPr algn="just">
              <a:defRPr sz="1400">
                <a:solidFill>
                  <a:srgbClr val="FFFFFF"/>
                </a:solidFill>
                <a:effectLst>
                  <a:outerShdw sx="100000" sy="100000" kx="0" ky="0" algn="b" rotWithShape="0" blurRad="38100" dist="38100" dir="2700000">
                    <a:srgbClr val="000000">
                      <a:alpha val="43137"/>
                    </a:srgbClr>
                  </a:outerShdw>
                </a:effectLst>
                <a:latin typeface="Gilroy Light"/>
                <a:ea typeface="Gilroy Light"/>
                <a:cs typeface="Gilroy Light"/>
                <a:sym typeface="Gilroy Light"/>
              </a:defRPr>
            </a:pPr>
          </a:p>
          <a:p>
            <a:pPr algn="just">
              <a:defRPr sz="1200">
                <a:solidFill>
                  <a:srgbClr val="FFFFFF"/>
                </a:solidFill>
                <a:effectLst>
                  <a:outerShdw sx="100000" sy="100000" kx="0" ky="0" algn="b" rotWithShape="0" blurRad="38100" dist="38100" dir="2700000">
                    <a:srgbClr val="000000">
                      <a:alpha val="43137"/>
                    </a:srgbClr>
                  </a:outerShdw>
                </a:effectLst>
                <a:latin typeface="Gilroy Light"/>
                <a:ea typeface="Gilroy Light"/>
                <a:cs typeface="Gilroy Light"/>
                <a:sym typeface="Gilroy Light"/>
              </a:defRPr>
            </a:pPr>
            <a:r>
              <a:t>Most recently behind the development of a smart contract (Fan$quad) that was deployed Col-4 during a hackathon organized by Terraformlabs and former CTO of a Guild Game, successfully raising a $10 million Seed round. Founder of Mosquito Solution, an innovative natural misting system startup created and launched within 1 year, operating in Bali, Indonesia. Founder of Bello Service, Domotic System for smart-home efficiency, reducing electrical consumption by 30%. R&amp;D engineer at ABB UPS system, an expert in coding C programming.</a:t>
            </a:r>
          </a:p>
        </p:txBody>
      </p:sp>
      <p:sp>
        <p:nvSpPr>
          <p:cNvPr id="110" name="TextBox 14"/>
          <p:cNvSpPr txBox="1"/>
          <p:nvPr/>
        </p:nvSpPr>
        <p:spPr>
          <a:xfrm>
            <a:off x="6578571" y="3649464"/>
            <a:ext cx="5108199" cy="21107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defRPr b="1">
                <a:solidFill>
                  <a:srgbClr val="FFFFFF"/>
                </a:solidFill>
                <a:effectLst>
                  <a:outerShdw sx="100000" sy="100000" kx="0" ky="0" algn="b" rotWithShape="0" blurRad="38100" dist="38100" dir="2700000">
                    <a:srgbClr val="000000">
                      <a:alpha val="43137"/>
                    </a:srgbClr>
                  </a:outerShdw>
                </a:effectLst>
                <a:latin typeface="Gilroy ExtraBold"/>
                <a:ea typeface="Gilroy ExtraBold"/>
                <a:cs typeface="Gilroy ExtraBold"/>
                <a:sym typeface="Gilroy ExtraBold"/>
              </a:defRPr>
            </a:pPr>
            <a:r>
              <a:t>Ika Afifah</a:t>
            </a:r>
          </a:p>
          <a:p>
            <a:pPr algn="ctr">
              <a:defRPr b="1">
                <a:solidFill>
                  <a:srgbClr val="FFFFFF"/>
                </a:solidFill>
                <a:effectLst>
                  <a:outerShdw sx="100000" sy="100000" kx="0" ky="0" algn="b" rotWithShape="0" blurRad="38100" dist="38100" dir="2700000">
                    <a:srgbClr val="000000">
                      <a:alpha val="43137"/>
                    </a:srgbClr>
                  </a:outerShdw>
                </a:effectLst>
                <a:latin typeface="Gilroy Light"/>
                <a:ea typeface="Gilroy Light"/>
                <a:cs typeface="Gilroy Light"/>
                <a:sym typeface="Gilroy Light"/>
              </a:defRPr>
            </a:pPr>
            <a:r>
              <a:t>Co Founder &amp; CMO</a:t>
            </a:r>
          </a:p>
          <a:p>
            <a:pPr algn="just">
              <a:defRPr sz="1400">
                <a:solidFill>
                  <a:srgbClr val="FFFFFF"/>
                </a:solidFill>
                <a:effectLst>
                  <a:outerShdw sx="100000" sy="100000" kx="0" ky="0" algn="b" rotWithShape="0" blurRad="38100" dist="38100" dir="2700000">
                    <a:srgbClr val="000000">
                      <a:alpha val="43137"/>
                    </a:srgbClr>
                  </a:outerShdw>
                </a:effectLst>
                <a:latin typeface="Gilroy Light"/>
                <a:ea typeface="Gilroy Light"/>
                <a:cs typeface="Gilroy Light"/>
                <a:sym typeface="Gilroy Light"/>
              </a:defRPr>
            </a:pPr>
          </a:p>
          <a:p>
            <a:pPr algn="just">
              <a:defRPr sz="1200">
                <a:solidFill>
                  <a:srgbClr val="FFFFFF"/>
                </a:solidFill>
                <a:effectLst>
                  <a:outerShdw sx="100000" sy="100000" kx="0" ky="0" algn="b" rotWithShape="0" blurRad="38100" dist="38100" dir="2700000">
                    <a:srgbClr val="000000">
                      <a:alpha val="43137"/>
                    </a:srgbClr>
                  </a:outerShdw>
                </a:effectLst>
                <a:latin typeface="Gilroy Light"/>
                <a:ea typeface="Gilroy Light"/>
                <a:cs typeface="Gilroy Light"/>
                <a:sym typeface="Gilroy Light"/>
              </a:defRPr>
            </a:pPr>
            <a:r>
              <a:t>Previous CMO at Gamesta to successfully raise a $10 million Seed round. Prior to Guild Game, she worked at Tencent as an operation specialist, in a partnership division. Before Tencent, she was senior partnership manager at Bigo. She previously held a senior account executive position at one of the digital marketing agencies under Jet Group and was a manager at Waves who successfully helped founders to raise $1.2M in pre-seed funding. </a:t>
            </a:r>
          </a:p>
        </p:txBody>
      </p:sp>
      <p:sp>
        <p:nvSpPr>
          <p:cNvPr id="111" name="Rectangle: Rounded Corners 15">
            <a:hlinkClick r:id="rId8" invalidUrl="" action="" tgtFrame="" tooltip="" history="1" highlightClick="0" endSnd="0"/>
          </p:cNvPr>
          <p:cNvSpPr/>
          <p:nvPr/>
        </p:nvSpPr>
        <p:spPr>
          <a:xfrm>
            <a:off x="8172477" y="5997442"/>
            <a:ext cx="417867" cy="414167"/>
          </a:xfrm>
          <a:prstGeom prst="roundRect">
            <a:avLst>
              <a:gd name="adj" fmla="val 16667"/>
            </a:avLst>
          </a:prstGeom>
          <a:blipFill>
            <a:blip r:embed="rId9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</a:p>
        </p:txBody>
      </p:sp>
      <p:sp>
        <p:nvSpPr>
          <p:cNvPr id="112" name="TextBox 17"/>
          <p:cNvSpPr txBox="1"/>
          <p:nvPr/>
        </p:nvSpPr>
        <p:spPr>
          <a:xfrm>
            <a:off x="8636062" y="6025810"/>
            <a:ext cx="2111152" cy="370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>
                <a:solidFill>
                  <a:srgbClr val="FFFFFF"/>
                </a:solidFill>
                <a:effectLst>
                  <a:outerShdw sx="100000" sy="100000" kx="0" ky="0" algn="b" rotWithShape="0" blurRad="38100" dist="38100" dir="2700000">
                    <a:srgbClr val="000000">
                      <a:alpha val="43137"/>
                    </a:srgbClr>
                  </a:outerShdw>
                </a:effectLst>
                <a:latin typeface="Gilroy ExtraBold"/>
                <a:ea typeface="Gilroy ExtraBold"/>
                <a:cs typeface="Gilroy ExtraBold"/>
                <a:sym typeface="Gilroy ExtraBold"/>
              </a:defRPr>
            </a:lvl1pPr>
          </a:lstStyle>
          <a:p>
            <a:pPr/>
            <a:r>
              <a:t>Ika Nur Afifah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3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TextBox 8"/>
          <p:cNvSpPr txBox="1"/>
          <p:nvPr/>
        </p:nvSpPr>
        <p:spPr>
          <a:xfrm>
            <a:off x="7105632" y="3253549"/>
            <a:ext cx="3088150" cy="4597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2400">
                <a:solidFill>
                  <a:srgbClr val="FFFFFF"/>
                </a:solidFill>
                <a:effectLst>
                  <a:outerShdw sx="100000" sy="100000" kx="0" ky="0" algn="b" rotWithShape="0" blurRad="38100" dist="38100" dir="2700000">
                    <a:srgbClr val="000000">
                      <a:alpha val="43137"/>
                    </a:srgbClr>
                  </a:outerShdw>
                </a:effectLst>
                <a:latin typeface="Gilroy ExtraBold"/>
                <a:ea typeface="Gilroy ExtraBold"/>
                <a:cs typeface="Gilroy ExtraBold"/>
                <a:sym typeface="Gilroy ExtraBold"/>
              </a:defRPr>
            </a:pPr>
            <a:r>
              <a:t>VALIDITY</a:t>
            </a:r>
            <a:r>
              <a:t> </a:t>
            </a:r>
            <a:r>
              <a:t>PROCESS </a:t>
            </a:r>
          </a:p>
        </p:txBody>
      </p:sp>
      <p:sp>
        <p:nvSpPr>
          <p:cNvPr id="466" name="TextBox 9"/>
          <p:cNvSpPr txBox="1"/>
          <p:nvPr/>
        </p:nvSpPr>
        <p:spPr>
          <a:xfrm>
            <a:off x="7105632" y="1506253"/>
            <a:ext cx="5462619" cy="1539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b="1" sz="3200">
                <a:solidFill>
                  <a:srgbClr val="FFFFFF"/>
                </a:solidFill>
                <a:effectLst>
                  <a:outerShdw sx="100000" sy="100000" kx="0" ky="0" algn="b" rotWithShape="0" blurRad="38100" dist="38100" dir="2700000">
                    <a:srgbClr val="000000">
                      <a:alpha val="43137"/>
                    </a:srgbClr>
                  </a:outerShdw>
                </a:effectLst>
                <a:latin typeface="Gilroy ExtraBold"/>
                <a:ea typeface="Gilroy ExtraBold"/>
                <a:cs typeface="Gilroy ExtraBold"/>
                <a:sym typeface="Gilroy ExtraBold"/>
              </a:defRPr>
            </a:pPr>
            <a:r>
              <a:t>WEFUND INTERFACE</a:t>
            </a:r>
          </a:p>
          <a:p>
            <a:pPr>
              <a:defRPr b="1" sz="3200">
                <a:solidFill>
                  <a:srgbClr val="FFFFFF"/>
                </a:solidFill>
                <a:effectLst>
                  <a:outerShdw sx="100000" sy="100000" kx="0" ky="0" algn="b" rotWithShape="0" blurRad="38100" dist="38100" dir="2700000">
                    <a:srgbClr val="000000">
                      <a:alpha val="43137"/>
                    </a:srgbClr>
                  </a:outerShdw>
                </a:effectLst>
                <a:latin typeface="Gilroy Light"/>
                <a:ea typeface="Gilroy Light"/>
                <a:cs typeface="Gilroy Light"/>
                <a:sym typeface="Gilroy Light"/>
              </a:defRPr>
            </a:pPr>
            <a:r>
              <a:t>Sample (Project </a:t>
            </a:r>
          </a:p>
          <a:p>
            <a:pPr>
              <a:defRPr b="1" sz="3200">
                <a:solidFill>
                  <a:srgbClr val="FFFFFF"/>
                </a:solidFill>
                <a:effectLst>
                  <a:outerShdw sx="100000" sy="100000" kx="0" ky="0" algn="b" rotWithShape="0" blurRad="38100" dist="38100" dir="2700000">
                    <a:srgbClr val="000000">
                      <a:alpha val="43137"/>
                    </a:srgbClr>
                  </a:outerShdw>
                </a:effectLst>
                <a:latin typeface="Gilroy Light"/>
                <a:ea typeface="Gilroy Light"/>
                <a:cs typeface="Gilroy Light"/>
                <a:sym typeface="Gilroy Light"/>
              </a:defRPr>
            </a:pPr>
            <a:r>
              <a:t>Proposer)</a:t>
            </a:r>
          </a:p>
        </p:txBody>
      </p:sp>
      <p:sp>
        <p:nvSpPr>
          <p:cNvPr id="467" name="Rectangle: Rounded Corners 10"/>
          <p:cNvSpPr/>
          <p:nvPr/>
        </p:nvSpPr>
        <p:spPr>
          <a:xfrm>
            <a:off x="7014194" y="1507940"/>
            <a:ext cx="45720" cy="1546195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2700">
            <a:miter lim="400000"/>
          </a:ln>
          <a:effectLst>
            <a:outerShdw sx="100000" sy="100000" kx="0" ky="0" algn="b" rotWithShape="0" blurRad="50800" dist="38100" dir="2700000">
              <a:srgbClr val="000000">
                <a:alpha val="40000"/>
              </a:srgbClr>
            </a:outerShdw>
          </a:effectLst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</a:p>
        </p:txBody>
      </p:sp>
      <p:sp>
        <p:nvSpPr>
          <p:cNvPr id="468" name="Rectangle: Rounded Corners 2"/>
          <p:cNvSpPr/>
          <p:nvPr/>
        </p:nvSpPr>
        <p:spPr>
          <a:xfrm>
            <a:off x="6923606" y="3776491"/>
            <a:ext cx="3283478" cy="1635521"/>
          </a:xfrm>
          <a:prstGeom prst="roundRect">
            <a:avLst>
              <a:gd name="adj" fmla="val 4729"/>
            </a:avLst>
          </a:prstGeom>
          <a:solidFill>
            <a:srgbClr val="13004F">
              <a:alpha val="57000"/>
            </a:srgbClr>
          </a:solidFill>
          <a:ln w="12700">
            <a:miter lim="400000"/>
          </a:ln>
          <a:effectLst>
            <a:outerShdw sx="100000" sy="100000" kx="0" ky="0" algn="b" rotWithShape="0" blurRad="50800" dist="38100" dir="2700000">
              <a:srgbClr val="000000">
                <a:alpha val="40000"/>
              </a:srgbClr>
            </a:outerShdw>
          </a:effectLst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</a:p>
        </p:txBody>
      </p:sp>
      <p:sp>
        <p:nvSpPr>
          <p:cNvPr id="469" name="TextBox 4"/>
          <p:cNvSpPr txBox="1"/>
          <p:nvPr/>
        </p:nvSpPr>
        <p:spPr>
          <a:xfrm>
            <a:off x="7165516" y="3868761"/>
            <a:ext cx="2968383" cy="11709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algn="just">
              <a:defRPr b="1" sz="1400">
                <a:solidFill>
                  <a:srgbClr val="FFFFFF"/>
                </a:solidFill>
                <a:effectLst>
                  <a:outerShdw sx="100000" sy="100000" kx="0" ky="0" algn="b" rotWithShape="0" blurRad="38100" dist="38100" dir="2700000">
                    <a:srgbClr val="000000">
                      <a:alpha val="43137"/>
                    </a:srgbClr>
                  </a:outerShdw>
                </a:effectLst>
                <a:latin typeface="Gilroy ExtraBold"/>
                <a:ea typeface="Gilroy ExtraBold"/>
                <a:cs typeface="Gilroy ExtraBold"/>
                <a:sym typeface="Gilroy ExtraBold"/>
              </a:defRPr>
            </a:pPr>
            <a:r>
              <a:t>Current Process : </a:t>
            </a:r>
          </a:p>
          <a:p>
            <a:pPr algn="just">
              <a:defRPr sz="1400">
                <a:solidFill>
                  <a:srgbClr val="FFFFFF"/>
                </a:solidFill>
                <a:effectLst>
                  <a:outerShdw sx="100000" sy="100000" kx="0" ky="0" algn="b" rotWithShape="0" blurRad="38100" dist="38100" dir="2700000">
                    <a:srgbClr val="000000">
                      <a:alpha val="43137"/>
                    </a:srgbClr>
                  </a:outerShdw>
                </a:effectLst>
                <a:latin typeface="Gilroy Light"/>
                <a:ea typeface="Gilroy Light"/>
                <a:cs typeface="Gilroy Light"/>
                <a:sym typeface="Gilroy Light"/>
              </a:defRPr>
            </a:pPr>
          </a:p>
          <a:p>
            <a:pPr algn="just">
              <a:defRPr sz="1400">
                <a:solidFill>
                  <a:srgbClr val="FFFFFF"/>
                </a:solidFill>
                <a:effectLst>
                  <a:outerShdw sx="100000" sy="100000" kx="0" ky="0" algn="b" rotWithShape="0" blurRad="38100" dist="38100" dir="2700000">
                    <a:srgbClr val="000000">
                      <a:alpha val="43137"/>
                    </a:srgbClr>
                  </a:outerShdw>
                </a:effectLst>
                <a:latin typeface="Gilroy Light"/>
                <a:ea typeface="Gilroy Light"/>
                <a:cs typeface="Gilroy Light"/>
                <a:sym typeface="Gilroy Light"/>
              </a:defRPr>
            </a:pPr>
            <a:r>
              <a:t>1. Community Voting</a:t>
            </a:r>
          </a:p>
          <a:p>
            <a:pPr algn="just">
              <a:defRPr sz="1400">
                <a:solidFill>
                  <a:srgbClr val="FFFFFF"/>
                </a:solidFill>
                <a:effectLst>
                  <a:outerShdw sx="100000" sy="100000" kx="0" ky="0" algn="b" rotWithShape="0" blurRad="38100" dist="38100" dir="2700000">
                    <a:srgbClr val="000000">
                      <a:alpha val="43137"/>
                    </a:srgbClr>
                  </a:outerShdw>
                </a:effectLst>
                <a:latin typeface="Gilroy Light"/>
                <a:ea typeface="Gilroy Light"/>
                <a:cs typeface="Gilroy Light"/>
                <a:sym typeface="Gilroy Light"/>
              </a:defRPr>
            </a:pPr>
            <a:r>
              <a:t>2. Verified</a:t>
            </a:r>
          </a:p>
          <a:p>
            <a:pPr algn="just">
              <a:defRPr sz="1400">
                <a:solidFill>
                  <a:srgbClr val="FFFFFF"/>
                </a:solidFill>
                <a:effectLst>
                  <a:outerShdw sx="100000" sy="100000" kx="0" ky="0" algn="b" rotWithShape="0" blurRad="38100" dist="38100" dir="2700000">
                    <a:srgbClr val="000000">
                      <a:alpha val="43137"/>
                    </a:srgbClr>
                  </a:outerShdw>
                </a:effectLst>
                <a:latin typeface="Gilroy Light"/>
                <a:ea typeface="Gilroy Light"/>
                <a:cs typeface="Gilroy Light"/>
                <a:sym typeface="Gilroy Light"/>
              </a:defRPr>
            </a:pPr>
            <a:r>
              <a:t>3. Funding started</a:t>
            </a:r>
          </a:p>
        </p:txBody>
      </p:sp>
      <p:pic>
        <p:nvPicPr>
          <p:cNvPr id="470" name="Picture 2" descr="Picture 2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02390" y="1125926"/>
            <a:ext cx="5975377" cy="4606148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92100" dist="139700" dir="2700000">
              <a:srgbClr val="333333">
                <a:alpha val="64999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3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TextBox 9"/>
          <p:cNvSpPr txBox="1"/>
          <p:nvPr/>
        </p:nvSpPr>
        <p:spPr>
          <a:xfrm>
            <a:off x="7269501" y="2900679"/>
            <a:ext cx="5462620" cy="10566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b="1" sz="3200">
                <a:solidFill>
                  <a:srgbClr val="FFFFFF"/>
                </a:solidFill>
                <a:effectLst>
                  <a:outerShdw sx="100000" sy="100000" kx="0" ky="0" algn="b" rotWithShape="0" blurRad="38100" dist="38100" dir="2700000">
                    <a:srgbClr val="000000">
                      <a:alpha val="43137"/>
                    </a:srgbClr>
                  </a:outerShdw>
                </a:effectLst>
                <a:latin typeface="Gilroy ExtraBold"/>
                <a:ea typeface="Gilroy ExtraBold"/>
                <a:cs typeface="Gilroy ExtraBold"/>
                <a:sym typeface="Gilroy ExtraBold"/>
              </a:defRPr>
            </a:pPr>
            <a:r>
              <a:t>WEFUND INTERFACE</a:t>
            </a:r>
          </a:p>
          <a:p>
            <a:pPr>
              <a:defRPr b="1" sz="3200">
                <a:solidFill>
                  <a:srgbClr val="FFFFFF"/>
                </a:solidFill>
                <a:effectLst>
                  <a:outerShdw sx="100000" sy="100000" kx="0" ky="0" algn="b" rotWithShape="0" blurRad="38100" dist="38100" dir="2700000">
                    <a:srgbClr val="000000">
                      <a:alpha val="43137"/>
                    </a:srgbClr>
                  </a:outerShdw>
                </a:effectLst>
                <a:latin typeface="Gilroy Light"/>
                <a:ea typeface="Gilroy Light"/>
                <a:cs typeface="Gilroy Light"/>
                <a:sym typeface="Gilroy Light"/>
              </a:defRPr>
            </a:pPr>
            <a:r>
              <a:t>Sample (Investor)</a:t>
            </a:r>
          </a:p>
        </p:txBody>
      </p:sp>
      <p:sp>
        <p:nvSpPr>
          <p:cNvPr id="475" name="Rectangle: Rounded Corners 10"/>
          <p:cNvSpPr/>
          <p:nvPr/>
        </p:nvSpPr>
        <p:spPr>
          <a:xfrm>
            <a:off x="7178064" y="2902367"/>
            <a:ext cx="45723" cy="1075534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2700">
            <a:miter lim="400000"/>
          </a:ln>
          <a:effectLst>
            <a:outerShdw sx="100000" sy="100000" kx="0" ky="0" algn="b" rotWithShape="0" blurRad="50800" dist="38100" dir="2700000">
              <a:srgbClr val="000000">
                <a:alpha val="40000"/>
              </a:srgbClr>
            </a:outerShdw>
          </a:effectLst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</a:p>
        </p:txBody>
      </p:sp>
      <p:pic>
        <p:nvPicPr>
          <p:cNvPr id="476" name="Picture 2" descr="Picture 2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99517" y="1165720"/>
            <a:ext cx="5875154" cy="4526559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92100" dist="139700" dir="2700000">
              <a:srgbClr val="333333">
                <a:alpha val="64999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0" name="Graphic 7" descr="Graphic 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499197" y="2152282"/>
            <a:ext cx="452705" cy="452706"/>
          </a:xfrm>
          <a:prstGeom prst="rect">
            <a:avLst/>
          </a:prstGeom>
          <a:ln w="12700">
            <a:miter lim="400000"/>
          </a:ln>
          <a:effectLst>
            <a:reflection blurRad="0" stA="50000" stPos="0" endA="0" endPos="40000" dist="0" dir="5400000" fadeDir="5400000" sx="100000" sy="-100000" kx="0" ky="0" algn="bl" rotWithShape="0"/>
          </a:effectLst>
        </p:spPr>
      </p:pic>
      <p:pic>
        <p:nvPicPr>
          <p:cNvPr id="481" name="Graphic 8" descr="Graphic 8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580932" y="2157678"/>
            <a:ext cx="642328" cy="642326"/>
          </a:xfrm>
          <a:prstGeom prst="rect">
            <a:avLst/>
          </a:prstGeom>
          <a:ln w="12700">
            <a:miter lim="400000"/>
          </a:ln>
          <a:effectLst>
            <a:reflection blurRad="0" stA="50000" stPos="0" endA="0" endPos="40000" dist="0" dir="5400000" fadeDir="5400000" sx="100000" sy="-100000" kx="0" ky="0" algn="bl" rotWithShape="0"/>
          </a:effectLst>
        </p:spPr>
      </p:pic>
      <p:sp>
        <p:nvSpPr>
          <p:cNvPr id="482" name="TextBox 4"/>
          <p:cNvSpPr txBox="1"/>
          <p:nvPr/>
        </p:nvSpPr>
        <p:spPr>
          <a:xfrm>
            <a:off x="8959446" y="2812995"/>
            <a:ext cx="2213261" cy="117093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50800" dist="38100" dir="10800000">
              <a:srgbClr val="000000">
                <a:alpha val="4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defRPr sz="1400">
                <a:solidFill>
                  <a:srgbClr val="FFFFFF"/>
                </a:solidFill>
                <a:latin typeface="Gilroy Light"/>
                <a:ea typeface="Gilroy Light"/>
                <a:cs typeface="Gilroy Light"/>
                <a:sym typeface="Gilroy Light"/>
              </a:defRPr>
            </a:pPr>
            <a:r>
              <a:t>WeFund aim to </a:t>
            </a:r>
            <a:r>
              <a:rPr>
                <a:latin typeface="Gilroy ExtraBold"/>
                <a:ea typeface="Gilroy ExtraBold"/>
                <a:cs typeface="Gilroy ExtraBold"/>
                <a:sym typeface="Gilroy ExtraBold"/>
              </a:rPr>
              <a:t>deliver winning projects </a:t>
            </a:r>
            <a:r>
              <a:t>with full community approval, transparency, and minimal risk.</a:t>
            </a:r>
          </a:p>
        </p:txBody>
      </p:sp>
      <p:pic>
        <p:nvPicPr>
          <p:cNvPr id="483" name="Graphic 10" descr="Graphic 10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438310" y="233260"/>
            <a:ext cx="3072188" cy="3081441"/>
          </a:xfrm>
          <a:prstGeom prst="rect">
            <a:avLst/>
          </a:prstGeom>
          <a:ln w="12700">
            <a:miter lim="400000"/>
          </a:ln>
        </p:spPr>
      </p:pic>
      <p:sp>
        <p:nvSpPr>
          <p:cNvPr id="484" name="TextBox 1"/>
          <p:cNvSpPr txBox="1"/>
          <p:nvPr/>
        </p:nvSpPr>
        <p:spPr>
          <a:xfrm>
            <a:off x="1060855" y="2812995"/>
            <a:ext cx="2171701" cy="1386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defRPr sz="1400">
                <a:solidFill>
                  <a:srgbClr val="FFFFFF"/>
                </a:solidFill>
                <a:latin typeface="Gilroy ExtraBold"/>
                <a:ea typeface="Gilroy ExtraBold"/>
                <a:cs typeface="Gilroy ExtraBold"/>
                <a:sym typeface="Gilroy ExtraBold"/>
              </a:defRPr>
            </a:pPr>
            <a:r>
              <a:t>WeFund provides </a:t>
            </a:r>
            <a:r>
              <a:rPr>
                <a:latin typeface="Gilroy Light"/>
                <a:ea typeface="Gilroy Light"/>
                <a:cs typeface="Gilroy Light"/>
                <a:sym typeface="Gilroy Light"/>
              </a:rPr>
              <a:t>investor security, prepares projects for community fundraising approval, and minimizes risk for the investor.</a:t>
            </a:r>
            <a:endParaRPr>
              <a:latin typeface="Gilroy Light"/>
              <a:ea typeface="Gilroy Light"/>
              <a:cs typeface="Gilroy Light"/>
              <a:sym typeface="Gilroy Light"/>
            </a:endParaRPr>
          </a:p>
        </p:txBody>
      </p:sp>
      <p:sp>
        <p:nvSpPr>
          <p:cNvPr id="485" name="TextBox 2"/>
          <p:cNvSpPr txBox="1"/>
          <p:nvPr/>
        </p:nvSpPr>
        <p:spPr>
          <a:xfrm>
            <a:off x="3311388" y="4935089"/>
            <a:ext cx="2253845" cy="1386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defRPr sz="1400">
                <a:solidFill>
                  <a:srgbClr val="FFFFFF"/>
                </a:solidFill>
                <a:latin typeface="Gilroy Light"/>
                <a:ea typeface="Gilroy Light"/>
                <a:cs typeface="Gilroy Light"/>
                <a:sym typeface="Gilroy Light"/>
              </a:defRPr>
            </a:pPr>
            <a:r>
              <a:t>The quality of the WeFund platform </a:t>
            </a:r>
            <a:r>
              <a:rPr>
                <a:latin typeface="Gilroy ExtraBold"/>
                <a:ea typeface="Gilroy ExtraBold"/>
                <a:cs typeface="Gilroy ExtraBold"/>
                <a:sym typeface="Gilroy ExtraBold"/>
              </a:rPr>
              <a:t>reflects the high-quality projects </a:t>
            </a:r>
            <a:r>
              <a:t>hosted on the platform and its community.</a:t>
            </a:r>
          </a:p>
        </p:txBody>
      </p:sp>
      <p:sp>
        <p:nvSpPr>
          <p:cNvPr id="486" name="TextBox 3"/>
          <p:cNvSpPr txBox="1"/>
          <p:nvPr/>
        </p:nvSpPr>
        <p:spPr>
          <a:xfrm>
            <a:off x="6668058" y="4987878"/>
            <a:ext cx="2567686" cy="523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defRPr sz="1400">
                <a:solidFill>
                  <a:srgbClr val="FFFFFF"/>
                </a:solidFill>
                <a:latin typeface="Gilroy Light"/>
                <a:ea typeface="Gilroy Light"/>
                <a:cs typeface="Gilroy Light"/>
                <a:sym typeface="Gilroy Light"/>
              </a:defRPr>
            </a:pPr>
            <a:r>
              <a:t>Investors have </a:t>
            </a:r>
            <a:r>
              <a:rPr>
                <a:latin typeface="Gilroy ExtraBold"/>
                <a:ea typeface="Gilroy ExtraBold"/>
                <a:cs typeface="Gilroy ExtraBold"/>
                <a:sym typeface="Gilroy ExtraBold"/>
              </a:rPr>
              <a:t>the capability to approve</a:t>
            </a:r>
            <a:r>
              <a:t> project milestones.</a:t>
            </a:r>
          </a:p>
        </p:txBody>
      </p:sp>
      <p:pic>
        <p:nvPicPr>
          <p:cNvPr id="487" name="Graphic 6" descr="Graphic 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234176" y="2825144"/>
            <a:ext cx="788248" cy="788245"/>
          </a:xfrm>
          <a:prstGeom prst="rect">
            <a:avLst/>
          </a:prstGeom>
          <a:ln w="12700">
            <a:miter lim="400000"/>
          </a:ln>
          <a:effectLst>
            <a:reflection blurRad="0" stA="50000" stPos="0" endA="0" endPos="40000" dist="0" dir="5400000" fadeDir="5400000" sx="100000" sy="-100000" kx="0" ky="0" algn="bl" rotWithShape="0"/>
          </a:effectLst>
        </p:spPr>
      </p:pic>
      <p:grpSp>
        <p:nvGrpSpPr>
          <p:cNvPr id="490" name="Oval 4"/>
          <p:cNvGrpSpPr/>
          <p:nvPr/>
        </p:nvGrpSpPr>
        <p:grpSpPr>
          <a:xfrm>
            <a:off x="1730606" y="1817729"/>
            <a:ext cx="832200" cy="822300"/>
            <a:chOff x="0" y="0"/>
            <a:chExt cx="832199" cy="822299"/>
          </a:xfrm>
        </p:grpSpPr>
        <p:sp>
          <p:nvSpPr>
            <p:cNvPr id="488" name="Oval"/>
            <p:cNvSpPr/>
            <p:nvPr/>
          </p:nvSpPr>
          <p:spPr>
            <a:xfrm>
              <a:off x="0" y="0"/>
              <a:ext cx="832200" cy="822300"/>
            </a:xfrm>
            <a:prstGeom prst="ellipse">
              <a:avLst/>
            </a:prstGeom>
            <a:solidFill>
              <a:srgbClr val="E0E6F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3200">
                  <a:solidFill>
                    <a:srgbClr val="24278E"/>
                  </a:solidFill>
                  <a:latin typeface="Gilroy ExtraBold"/>
                  <a:ea typeface="Gilroy ExtraBold"/>
                  <a:cs typeface="Gilroy ExtraBold"/>
                  <a:sym typeface="Gilroy ExtraBold"/>
                </a:defRPr>
              </a:pPr>
            </a:p>
          </p:txBody>
        </p:sp>
        <p:sp>
          <p:nvSpPr>
            <p:cNvPr id="489" name="1"/>
            <p:cNvSpPr txBox="1"/>
            <p:nvPr/>
          </p:nvSpPr>
          <p:spPr>
            <a:xfrm>
              <a:off x="121872" y="124131"/>
              <a:ext cx="588456" cy="5740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3200">
                  <a:solidFill>
                    <a:srgbClr val="24278E"/>
                  </a:solidFill>
                  <a:latin typeface="Gilroy ExtraBold"/>
                  <a:ea typeface="Gilroy ExtraBold"/>
                  <a:cs typeface="Gilroy ExtraBold"/>
                  <a:sym typeface="Gilroy ExtraBold"/>
                </a:defRPr>
              </a:lvl1pPr>
            </a:lstStyle>
            <a:p>
              <a:pPr/>
              <a:r>
                <a:t>1</a:t>
              </a:r>
            </a:p>
          </p:txBody>
        </p:sp>
      </p:grpSp>
      <p:grpSp>
        <p:nvGrpSpPr>
          <p:cNvPr id="493" name="Oval 10"/>
          <p:cNvGrpSpPr/>
          <p:nvPr/>
        </p:nvGrpSpPr>
        <p:grpSpPr>
          <a:xfrm>
            <a:off x="9472762" y="1757123"/>
            <a:ext cx="832201" cy="822300"/>
            <a:chOff x="0" y="0"/>
            <a:chExt cx="832199" cy="822299"/>
          </a:xfrm>
        </p:grpSpPr>
        <p:sp>
          <p:nvSpPr>
            <p:cNvPr id="491" name="Oval"/>
            <p:cNvSpPr/>
            <p:nvPr/>
          </p:nvSpPr>
          <p:spPr>
            <a:xfrm>
              <a:off x="0" y="0"/>
              <a:ext cx="832200" cy="822300"/>
            </a:xfrm>
            <a:prstGeom prst="ellipse">
              <a:avLst/>
            </a:prstGeom>
            <a:solidFill>
              <a:srgbClr val="7EDBC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3200">
                  <a:solidFill>
                    <a:srgbClr val="FFFFFF"/>
                  </a:solidFill>
                  <a:latin typeface="Gilroy ExtraBold"/>
                  <a:ea typeface="Gilroy ExtraBold"/>
                  <a:cs typeface="Gilroy ExtraBold"/>
                  <a:sym typeface="Gilroy ExtraBold"/>
                </a:defRPr>
              </a:pPr>
            </a:p>
          </p:txBody>
        </p:sp>
        <p:sp>
          <p:nvSpPr>
            <p:cNvPr id="492" name="4"/>
            <p:cNvSpPr txBox="1"/>
            <p:nvPr/>
          </p:nvSpPr>
          <p:spPr>
            <a:xfrm>
              <a:off x="121872" y="124131"/>
              <a:ext cx="588456" cy="5740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3200">
                  <a:solidFill>
                    <a:srgbClr val="FFFFFF"/>
                  </a:solidFill>
                  <a:latin typeface="Gilroy ExtraBold"/>
                  <a:ea typeface="Gilroy ExtraBold"/>
                  <a:cs typeface="Gilroy ExtraBold"/>
                  <a:sym typeface="Gilroy ExtraBold"/>
                </a:defRPr>
              </a:lvl1pPr>
            </a:lstStyle>
            <a:p>
              <a:pPr/>
              <a:r>
                <a:t>4</a:t>
              </a:r>
            </a:p>
          </p:txBody>
        </p:sp>
      </p:grpSp>
      <p:grpSp>
        <p:nvGrpSpPr>
          <p:cNvPr id="496" name="Oval 11"/>
          <p:cNvGrpSpPr/>
          <p:nvPr/>
        </p:nvGrpSpPr>
        <p:grpSpPr>
          <a:xfrm>
            <a:off x="7535801" y="3954500"/>
            <a:ext cx="832201" cy="822301"/>
            <a:chOff x="0" y="0"/>
            <a:chExt cx="832199" cy="822299"/>
          </a:xfrm>
        </p:grpSpPr>
        <p:sp>
          <p:nvSpPr>
            <p:cNvPr id="494" name="Oval"/>
            <p:cNvSpPr/>
            <p:nvPr/>
          </p:nvSpPr>
          <p:spPr>
            <a:xfrm>
              <a:off x="0" y="0"/>
              <a:ext cx="832200" cy="822300"/>
            </a:xfrm>
            <a:prstGeom prst="ellipse">
              <a:avLst/>
            </a:prstGeom>
            <a:solidFill>
              <a:srgbClr val="E0E6F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3200">
                  <a:solidFill>
                    <a:srgbClr val="24278E"/>
                  </a:solidFill>
                  <a:latin typeface="Gilroy ExtraBold"/>
                  <a:ea typeface="Gilroy ExtraBold"/>
                  <a:cs typeface="Gilroy ExtraBold"/>
                  <a:sym typeface="Gilroy ExtraBold"/>
                </a:defRPr>
              </a:pPr>
            </a:p>
          </p:txBody>
        </p:sp>
        <p:sp>
          <p:nvSpPr>
            <p:cNvPr id="495" name="3"/>
            <p:cNvSpPr txBox="1"/>
            <p:nvPr/>
          </p:nvSpPr>
          <p:spPr>
            <a:xfrm>
              <a:off x="121872" y="124131"/>
              <a:ext cx="588456" cy="5740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3200">
                  <a:solidFill>
                    <a:srgbClr val="24278E"/>
                  </a:solidFill>
                  <a:latin typeface="Gilroy ExtraBold"/>
                  <a:ea typeface="Gilroy ExtraBold"/>
                  <a:cs typeface="Gilroy ExtraBold"/>
                  <a:sym typeface="Gilroy ExtraBold"/>
                </a:defRPr>
              </a:lvl1pPr>
            </a:lstStyle>
            <a:p>
              <a:pPr/>
              <a:r>
                <a:t>3</a:t>
              </a:r>
            </a:p>
          </p:txBody>
        </p:sp>
      </p:grpSp>
      <p:grpSp>
        <p:nvGrpSpPr>
          <p:cNvPr id="499" name="Oval 12"/>
          <p:cNvGrpSpPr/>
          <p:nvPr/>
        </p:nvGrpSpPr>
        <p:grpSpPr>
          <a:xfrm>
            <a:off x="4022211" y="3954500"/>
            <a:ext cx="832201" cy="822301"/>
            <a:chOff x="0" y="0"/>
            <a:chExt cx="832199" cy="822299"/>
          </a:xfrm>
        </p:grpSpPr>
        <p:sp>
          <p:nvSpPr>
            <p:cNvPr id="497" name="Oval"/>
            <p:cNvSpPr/>
            <p:nvPr/>
          </p:nvSpPr>
          <p:spPr>
            <a:xfrm>
              <a:off x="0" y="0"/>
              <a:ext cx="832200" cy="822300"/>
            </a:xfrm>
            <a:prstGeom prst="ellipse">
              <a:avLst/>
            </a:prstGeom>
            <a:solidFill>
              <a:srgbClr val="7EDBC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3200">
                  <a:solidFill>
                    <a:srgbClr val="FFFFFF"/>
                  </a:solidFill>
                  <a:latin typeface="Gilroy ExtraBold"/>
                  <a:ea typeface="Gilroy ExtraBold"/>
                  <a:cs typeface="Gilroy ExtraBold"/>
                  <a:sym typeface="Gilroy ExtraBold"/>
                </a:defRPr>
              </a:pPr>
            </a:p>
          </p:txBody>
        </p:sp>
        <p:sp>
          <p:nvSpPr>
            <p:cNvPr id="498" name="2"/>
            <p:cNvSpPr txBox="1"/>
            <p:nvPr/>
          </p:nvSpPr>
          <p:spPr>
            <a:xfrm>
              <a:off x="121872" y="124131"/>
              <a:ext cx="588456" cy="5740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3200">
                  <a:solidFill>
                    <a:srgbClr val="FFFFFF"/>
                  </a:solidFill>
                  <a:latin typeface="Gilroy ExtraBold"/>
                  <a:ea typeface="Gilroy ExtraBold"/>
                  <a:cs typeface="Gilroy ExtraBold"/>
                  <a:sym typeface="Gilroy ExtraBold"/>
                </a:defRPr>
              </a:lvl1pPr>
            </a:lstStyle>
            <a:p>
              <a:pPr/>
              <a:r>
                <a:t>2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TextBox 5"/>
          <p:cNvSpPr txBox="1"/>
          <p:nvPr/>
        </p:nvSpPr>
        <p:spPr>
          <a:xfrm>
            <a:off x="6951757" y="2367576"/>
            <a:ext cx="4214234" cy="7010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38100" dir="2700000">
                    <a:srgbClr val="000000">
                      <a:alpha val="43137"/>
                    </a:srgbClr>
                  </a:outerShdw>
                </a:effectLst>
                <a:latin typeface="Gilroy ExtraBold"/>
                <a:ea typeface="Gilroy ExtraBold"/>
                <a:cs typeface="Gilroy ExtraBold"/>
                <a:sym typeface="Gilroy ExtraBold"/>
              </a:defRPr>
            </a:lvl1pPr>
          </a:lstStyle>
          <a:p>
            <a:pPr/>
            <a:r>
              <a:t>THANK YOU</a:t>
            </a:r>
          </a:p>
        </p:txBody>
      </p:sp>
      <p:sp>
        <p:nvSpPr>
          <p:cNvPr id="502" name="TextBox 6"/>
          <p:cNvSpPr txBox="1"/>
          <p:nvPr/>
        </p:nvSpPr>
        <p:spPr>
          <a:xfrm>
            <a:off x="6951757" y="2937224"/>
            <a:ext cx="4214234" cy="4597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400">
                <a:solidFill>
                  <a:srgbClr val="FFFFFF"/>
                </a:solidFill>
                <a:effectLst>
                  <a:outerShdw sx="100000" sy="100000" kx="0" ky="0" algn="b" rotWithShape="0" blurRad="38100" dist="38100" dir="2700000">
                    <a:srgbClr val="000000">
                      <a:alpha val="43137"/>
                    </a:srgbClr>
                  </a:outerShdw>
                </a:effectLst>
                <a:latin typeface="Gilroy Light"/>
                <a:ea typeface="Gilroy Light"/>
                <a:cs typeface="Gilroy Light"/>
                <a:sym typeface="Gilroy Light"/>
              </a:defRPr>
            </a:lvl1pPr>
          </a:lstStyle>
          <a:p>
            <a:pPr/>
            <a:r>
              <a:t>Let's keep in touch</a:t>
            </a:r>
          </a:p>
        </p:txBody>
      </p:sp>
      <p:sp>
        <p:nvSpPr>
          <p:cNvPr id="503" name="TextBox 7"/>
          <p:cNvSpPr txBox="1"/>
          <p:nvPr/>
        </p:nvSpPr>
        <p:spPr>
          <a:xfrm>
            <a:off x="7388244" y="3725538"/>
            <a:ext cx="2632736" cy="1628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lnSpc>
                <a:spcPct val="150000"/>
              </a:lnSpc>
              <a:defRPr>
                <a:solidFill>
                  <a:srgbClr val="FFFFFF"/>
                </a:solidFill>
                <a:effectLst>
                  <a:outerShdw sx="100000" sy="100000" kx="0" ky="0" algn="b" rotWithShape="0" blurRad="38100" dist="38100" dir="2700000">
                    <a:srgbClr val="000000">
                      <a:alpha val="43137"/>
                    </a:srgbClr>
                  </a:outerShdw>
                </a:effectLst>
                <a:latin typeface="Gilroy Light"/>
                <a:ea typeface="Gilroy Light"/>
                <a:cs typeface="Gilroy Light"/>
                <a:sym typeface="Gilroy Light"/>
              </a:defRPr>
            </a:pPr>
            <a:r>
              <a:t>https://wefund.app </a:t>
            </a:r>
          </a:p>
          <a:p>
            <a:pPr>
              <a:lnSpc>
                <a:spcPct val="150000"/>
              </a:lnSpc>
              <a:defRPr>
                <a:solidFill>
                  <a:srgbClr val="FFFFFF"/>
                </a:solidFill>
                <a:effectLst>
                  <a:outerShdw sx="100000" sy="100000" kx="0" ky="0" algn="b" rotWithShape="0" blurRad="38100" dist="38100" dir="2700000">
                    <a:srgbClr val="000000">
                      <a:alpha val="43137"/>
                    </a:srgbClr>
                  </a:outerShdw>
                </a:effectLst>
                <a:latin typeface="Gilroy Light"/>
                <a:ea typeface="Gilroy Light"/>
                <a:cs typeface="Gilroy Light"/>
                <a:sym typeface="Gilroy Light"/>
              </a:defRPr>
            </a:pPr>
            <a:r>
              <a:t>WeFund_Official</a:t>
            </a:r>
          </a:p>
          <a:p>
            <a:pPr>
              <a:lnSpc>
                <a:spcPct val="150000"/>
              </a:lnSpc>
              <a:defRPr>
                <a:solidFill>
                  <a:srgbClr val="FFFFFF"/>
                </a:solidFill>
                <a:effectLst>
                  <a:outerShdw sx="100000" sy="100000" kx="0" ky="0" algn="b" rotWithShape="0" blurRad="38100" dist="38100" dir="2700000">
                    <a:srgbClr val="000000">
                      <a:alpha val="43137"/>
                    </a:srgbClr>
                  </a:outerShdw>
                </a:effectLst>
                <a:latin typeface="Gilroy Light"/>
                <a:ea typeface="Gilroy Light"/>
                <a:cs typeface="Gilroy Light"/>
                <a:sym typeface="Gilroy Light"/>
              </a:defRPr>
            </a:pPr>
            <a:r>
              <a:t>info@wefund.app</a:t>
            </a:r>
          </a:p>
          <a:p>
            <a:pPr>
              <a:lnSpc>
                <a:spcPct val="150000"/>
              </a:lnSpc>
              <a:defRPr>
                <a:solidFill>
                  <a:srgbClr val="FFFFFF"/>
                </a:solidFill>
                <a:effectLst>
                  <a:outerShdw sx="100000" sy="100000" kx="0" ky="0" algn="b" rotWithShape="0" blurRad="38100" dist="38100" dir="2700000">
                    <a:srgbClr val="000000">
                      <a:alpha val="43137"/>
                    </a:srgbClr>
                  </a:outerShdw>
                </a:effectLst>
                <a:latin typeface="Gilroy Light"/>
                <a:ea typeface="Gilroy Light"/>
                <a:cs typeface="Gilroy Light"/>
                <a:sym typeface="Gilroy Light"/>
              </a:defRPr>
            </a:pPr>
            <a:r>
              <a:t>@wefund777</a:t>
            </a:r>
          </a:p>
        </p:txBody>
      </p:sp>
      <p:pic>
        <p:nvPicPr>
          <p:cNvPr id="504" name="Graphic 2" descr="Graphic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005973" y="3886496"/>
            <a:ext cx="285754" cy="1038229"/>
          </a:xfrm>
          <a:prstGeom prst="rect">
            <a:avLst/>
          </a:prstGeom>
          <a:ln w="12700">
            <a:miter lim="400000"/>
          </a:ln>
        </p:spPr>
      </p:pic>
      <p:pic>
        <p:nvPicPr>
          <p:cNvPr id="505" name="Graphic 10" descr="Graphic 10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813323" y="2324042"/>
            <a:ext cx="3794998" cy="206616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28600" dist="139700" dir="3600000">
              <a:srgbClr val="000000">
                <a:alpha val="25000"/>
              </a:srgbClr>
            </a:outerShdw>
            <a:reflection blurRad="0" stA="50000" stPos="0" endA="0" endPos="40000" dist="0" dir="5400000" fadeDir="5400000" sx="100000" sy="-100000" kx="0" ky="0" algn="bl" rotWithShape="0"/>
          </a:effectLst>
        </p:spPr>
      </p:pic>
      <p:sp>
        <p:nvSpPr>
          <p:cNvPr id="506" name="TextBox 11"/>
          <p:cNvSpPr txBox="1"/>
          <p:nvPr/>
        </p:nvSpPr>
        <p:spPr>
          <a:xfrm>
            <a:off x="2171020" y="4745387"/>
            <a:ext cx="2547125" cy="76453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88900" dist="50800" dir="5400000">
              <a:srgbClr val="000000">
                <a:alpha val="34000"/>
              </a:srgbClr>
            </a:outerShdw>
            <a:reflection blurRad="0" stA="52000" stPos="0" endA="0" endPos="40000" dist="0" dir="5400000" fadeDir="5400000" sx="100000" sy="-100000" kx="0" ky="0" algn="bl" rotWithShape="0"/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defRPr sz="4400">
                <a:solidFill>
                  <a:srgbClr val="FFFFFF"/>
                </a:solidFill>
                <a:latin typeface="Gilroy Light"/>
                <a:ea typeface="Gilroy Light"/>
                <a:cs typeface="Gilroy Light"/>
                <a:sym typeface="Gilroy Light"/>
              </a:defRPr>
            </a:pPr>
            <a:r>
              <a:t>WE</a:t>
            </a:r>
            <a:r>
              <a:rPr>
                <a:latin typeface="Gilroy ExtraBold"/>
                <a:ea typeface="Gilroy ExtraBold"/>
                <a:cs typeface="Gilroy ExtraBold"/>
                <a:sym typeface="Gilroy ExtraBold"/>
              </a:rPr>
              <a:t>FUND</a:t>
            </a:r>
          </a:p>
        </p:txBody>
      </p:sp>
      <p:sp>
        <p:nvSpPr>
          <p:cNvPr id="507" name="Rectangle: Rounded Corners 3"/>
          <p:cNvSpPr/>
          <p:nvPr/>
        </p:nvSpPr>
        <p:spPr>
          <a:xfrm>
            <a:off x="6433151" y="2206992"/>
            <a:ext cx="64921" cy="3438029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12700">
            <a:miter lim="400000"/>
          </a:ln>
          <a:effectLst>
            <a:outerShdw sx="100000" sy="100000" kx="0" ky="0" algn="b" rotWithShape="0" blurRad="50800" dist="38100" dir="2700000">
              <a:srgbClr val="000000">
                <a:alpha val="40000"/>
              </a:srgbClr>
            </a:outerShdw>
          </a:effectLst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</a:p>
        </p:txBody>
      </p:sp>
      <p:pic>
        <p:nvPicPr>
          <p:cNvPr id="508" name="Graphic 4" descr="Graphic 4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020930" y="5091969"/>
            <a:ext cx="277463" cy="27746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" name="Picture 11"/>
          <p:cNvGrpSpPr/>
          <p:nvPr/>
        </p:nvGrpSpPr>
        <p:grpSpPr>
          <a:xfrm>
            <a:off x="8200321" y="1564309"/>
            <a:ext cx="1864694" cy="1864696"/>
            <a:chOff x="-1" y="0"/>
            <a:chExt cx="1864693" cy="1864694"/>
          </a:xfrm>
        </p:grpSpPr>
        <p:sp>
          <p:nvSpPr>
            <p:cNvPr id="114" name="Shape"/>
            <p:cNvSpPr/>
            <p:nvPr/>
          </p:nvSpPr>
          <p:spPr>
            <a:xfrm>
              <a:off x="-2" y="-1"/>
              <a:ext cx="1864695" cy="18646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856"/>
                  </a:moveTo>
                  <a:cubicBezTo>
                    <a:pt x="0" y="831"/>
                    <a:pt x="831" y="0"/>
                    <a:pt x="1856" y="0"/>
                  </a:cubicBezTo>
                  <a:lnTo>
                    <a:pt x="19744" y="0"/>
                  </a:lnTo>
                  <a:cubicBezTo>
                    <a:pt x="20769" y="0"/>
                    <a:pt x="21600" y="831"/>
                    <a:pt x="21600" y="1856"/>
                  </a:cubicBezTo>
                  <a:lnTo>
                    <a:pt x="21600" y="19744"/>
                  </a:lnTo>
                  <a:cubicBezTo>
                    <a:pt x="21600" y="20769"/>
                    <a:pt x="20769" y="21600"/>
                    <a:pt x="19744" y="21600"/>
                  </a:cubicBezTo>
                  <a:lnTo>
                    <a:pt x="1856" y="21600"/>
                  </a:lnTo>
                  <a:cubicBezTo>
                    <a:pt x="831" y="21600"/>
                    <a:pt x="0" y="20769"/>
                    <a:pt x="0" y="19744"/>
                  </a:cubicBezTo>
                  <a:close/>
                </a:path>
              </a:pathLst>
            </a:custGeom>
            <a:solidFill>
              <a:srgbClr val="EDEDED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+mn-lt"/>
                  <a:ea typeface="+mn-ea"/>
                  <a:cs typeface="+mn-cs"/>
                  <a:sym typeface="Calibri"/>
                </a:defRPr>
              </a:pPr>
            </a:p>
          </p:txBody>
        </p:sp>
        <p:pic>
          <p:nvPicPr>
            <p:cNvPr id="115" name="image14.jpeg" descr="image14.jpeg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0" r="8" b="8"/>
            <a:stretch>
              <a:fillRect/>
            </a:stretch>
          </p:blipFill>
          <p:spPr>
            <a:xfrm>
              <a:off x="0" y="0"/>
              <a:ext cx="1864520" cy="18645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857" y="0"/>
                  </a:moveTo>
                  <a:cubicBezTo>
                    <a:pt x="832" y="0"/>
                    <a:pt x="0" y="832"/>
                    <a:pt x="0" y="1857"/>
                  </a:cubicBezTo>
                  <a:lnTo>
                    <a:pt x="0" y="19747"/>
                  </a:lnTo>
                  <a:cubicBezTo>
                    <a:pt x="0" y="20772"/>
                    <a:pt x="832" y="21600"/>
                    <a:pt x="1857" y="21600"/>
                  </a:cubicBezTo>
                  <a:lnTo>
                    <a:pt x="19747" y="21600"/>
                  </a:lnTo>
                  <a:cubicBezTo>
                    <a:pt x="20772" y="21600"/>
                    <a:pt x="21600" y="20772"/>
                    <a:pt x="21600" y="19747"/>
                  </a:cubicBezTo>
                  <a:lnTo>
                    <a:pt x="21600" y="1857"/>
                  </a:lnTo>
                  <a:cubicBezTo>
                    <a:pt x="21600" y="832"/>
                    <a:pt x="20772" y="0"/>
                    <a:pt x="19747" y="0"/>
                  </a:cubicBezTo>
                  <a:lnTo>
                    <a:pt x="1857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>
              <a:reflection blurRad="0" stA="38000" stPos="0" endA="0" endPos="40000" dist="0" dir="5400000" fadeDir="5400000" sx="100000" sy="-100000" kx="0" ky="0" algn="bl" rotWithShape="0"/>
            </a:effectLst>
          </p:spPr>
        </p:pic>
      </p:grpSp>
      <p:grpSp>
        <p:nvGrpSpPr>
          <p:cNvPr id="119" name="Picture 10"/>
          <p:cNvGrpSpPr/>
          <p:nvPr/>
        </p:nvGrpSpPr>
        <p:grpSpPr>
          <a:xfrm>
            <a:off x="2080807" y="1564309"/>
            <a:ext cx="1864696" cy="1864696"/>
            <a:chOff x="0" y="0"/>
            <a:chExt cx="1864694" cy="1864694"/>
          </a:xfrm>
        </p:grpSpPr>
        <p:sp>
          <p:nvSpPr>
            <p:cNvPr id="117" name="Shape"/>
            <p:cNvSpPr/>
            <p:nvPr/>
          </p:nvSpPr>
          <p:spPr>
            <a:xfrm>
              <a:off x="-1" y="-1"/>
              <a:ext cx="1864695" cy="18646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856"/>
                  </a:moveTo>
                  <a:cubicBezTo>
                    <a:pt x="0" y="831"/>
                    <a:pt x="831" y="0"/>
                    <a:pt x="1856" y="0"/>
                  </a:cubicBezTo>
                  <a:lnTo>
                    <a:pt x="19744" y="0"/>
                  </a:lnTo>
                  <a:cubicBezTo>
                    <a:pt x="20769" y="0"/>
                    <a:pt x="21600" y="831"/>
                    <a:pt x="21600" y="1856"/>
                  </a:cubicBezTo>
                  <a:lnTo>
                    <a:pt x="21600" y="19744"/>
                  </a:lnTo>
                  <a:cubicBezTo>
                    <a:pt x="21600" y="20769"/>
                    <a:pt x="20769" y="21600"/>
                    <a:pt x="19744" y="21600"/>
                  </a:cubicBezTo>
                  <a:lnTo>
                    <a:pt x="1856" y="21600"/>
                  </a:lnTo>
                  <a:cubicBezTo>
                    <a:pt x="831" y="21600"/>
                    <a:pt x="0" y="20769"/>
                    <a:pt x="0" y="19744"/>
                  </a:cubicBezTo>
                  <a:close/>
                </a:path>
              </a:pathLst>
            </a:custGeom>
            <a:solidFill>
              <a:srgbClr val="EDEDED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+mn-lt"/>
                  <a:ea typeface="+mn-ea"/>
                  <a:cs typeface="+mn-cs"/>
                  <a:sym typeface="Calibri"/>
                </a:defRPr>
              </a:pPr>
            </a:p>
          </p:txBody>
        </p:sp>
        <p:pic>
          <p:nvPicPr>
            <p:cNvPr id="118" name="image15.jpeg" descr="image15.jpeg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0" r="8" b="8"/>
            <a:stretch>
              <a:fillRect/>
            </a:stretch>
          </p:blipFill>
          <p:spPr>
            <a:xfrm>
              <a:off x="1" y="0"/>
              <a:ext cx="1864519" cy="18645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857" y="0"/>
                  </a:moveTo>
                  <a:cubicBezTo>
                    <a:pt x="832" y="0"/>
                    <a:pt x="0" y="832"/>
                    <a:pt x="0" y="1857"/>
                  </a:cubicBezTo>
                  <a:lnTo>
                    <a:pt x="0" y="19747"/>
                  </a:lnTo>
                  <a:cubicBezTo>
                    <a:pt x="0" y="20772"/>
                    <a:pt x="832" y="21600"/>
                    <a:pt x="1857" y="21600"/>
                  </a:cubicBezTo>
                  <a:lnTo>
                    <a:pt x="19747" y="21600"/>
                  </a:lnTo>
                  <a:cubicBezTo>
                    <a:pt x="20772" y="21600"/>
                    <a:pt x="21600" y="20772"/>
                    <a:pt x="21600" y="19747"/>
                  </a:cubicBezTo>
                  <a:lnTo>
                    <a:pt x="21600" y="1857"/>
                  </a:lnTo>
                  <a:cubicBezTo>
                    <a:pt x="21600" y="832"/>
                    <a:pt x="20772" y="0"/>
                    <a:pt x="19747" y="0"/>
                  </a:cubicBezTo>
                  <a:lnTo>
                    <a:pt x="1857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>
              <a:reflection blurRad="0" stA="38000" stPos="0" endA="0" endPos="40000" dist="0" dir="5400000" fadeDir="5400000" sx="100000" sy="-100000" kx="0" ky="0" algn="bl" rotWithShape="0"/>
            </a:effectLst>
          </p:spPr>
        </p:pic>
      </p:grpSp>
      <p:sp>
        <p:nvSpPr>
          <p:cNvPr id="120" name="TextBox 3"/>
          <p:cNvSpPr txBox="1"/>
          <p:nvPr/>
        </p:nvSpPr>
        <p:spPr>
          <a:xfrm>
            <a:off x="2834958" y="380882"/>
            <a:ext cx="6595110" cy="764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4400">
                <a:solidFill>
                  <a:srgbClr val="FFFFFF"/>
                </a:solidFill>
                <a:effectLst>
                  <a:outerShdw sx="100000" sy="100000" kx="0" ky="0" algn="b" rotWithShape="0" blurRad="38100" dist="38100" dir="2700000">
                    <a:srgbClr val="000000">
                      <a:alpha val="43137"/>
                    </a:srgbClr>
                  </a:outerShdw>
                </a:effectLst>
                <a:latin typeface="Gilroy ExtraBold"/>
                <a:ea typeface="Gilroy ExtraBold"/>
                <a:cs typeface="Gilroy ExtraBold"/>
                <a:sym typeface="Gilroy ExtraBold"/>
              </a:defRPr>
            </a:lvl1pPr>
          </a:lstStyle>
          <a:p>
            <a:pPr/>
            <a:r>
              <a:t>MEET THE TEAM</a:t>
            </a:r>
          </a:p>
        </p:txBody>
      </p:sp>
      <p:pic>
        <p:nvPicPr>
          <p:cNvPr id="121" name="Graphic 8" descr="Graphic 8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931578" y="2960538"/>
            <a:ext cx="452705" cy="452705"/>
          </a:xfrm>
          <a:prstGeom prst="rect">
            <a:avLst/>
          </a:prstGeom>
          <a:ln w="12700">
            <a:miter lim="400000"/>
          </a:ln>
          <a:effectLst>
            <a:reflection blurRad="0" stA="50000" stPos="0" endA="0" endPos="40000" dist="0" dir="5400000" fadeDir="5400000" sx="100000" sy="-100000" kx="0" ky="0" algn="bl" rotWithShape="0"/>
          </a:effectLst>
        </p:spPr>
      </p:pic>
      <p:pic>
        <p:nvPicPr>
          <p:cNvPr id="122" name="Graphic 9" descr="Graphic 9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7281543" y="3070667"/>
            <a:ext cx="642328" cy="642328"/>
          </a:xfrm>
          <a:prstGeom prst="rect">
            <a:avLst/>
          </a:prstGeom>
          <a:ln w="12700">
            <a:miter lim="400000"/>
          </a:ln>
          <a:effectLst>
            <a:reflection blurRad="0" stA="50000" stPos="0" endA="0" endPos="40000" dist="0" dir="5400000" fadeDir="5400000" sx="100000" sy="-100000" kx="0" ky="0" algn="bl" rotWithShape="0"/>
          </a:effectLst>
        </p:spPr>
      </p:pic>
      <p:pic>
        <p:nvPicPr>
          <p:cNvPr id="123" name="Graphic 12" descr="Graphic 12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333218" y="3645894"/>
            <a:ext cx="300290" cy="300290"/>
          </a:xfrm>
          <a:prstGeom prst="rect">
            <a:avLst/>
          </a:prstGeom>
          <a:ln w="12700">
            <a:miter lim="400000"/>
          </a:ln>
          <a:effectLst>
            <a:reflection blurRad="0" stA="52000" stPos="0" endA="0" endPos="40000" dist="0" dir="5400000" fadeDir="5400000" sx="100000" sy="-100000" kx="0" ky="0" algn="bl" rotWithShape="0"/>
          </a:effectLst>
        </p:spPr>
      </p:pic>
      <p:sp>
        <p:nvSpPr>
          <p:cNvPr id="124" name="TextBox 13"/>
          <p:cNvSpPr txBox="1"/>
          <p:nvPr/>
        </p:nvSpPr>
        <p:spPr>
          <a:xfrm>
            <a:off x="991651" y="3712993"/>
            <a:ext cx="4092127" cy="1577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defRPr b="1">
                <a:solidFill>
                  <a:srgbClr val="FFFFFF"/>
                </a:solidFill>
                <a:effectLst>
                  <a:outerShdw sx="100000" sy="100000" kx="0" ky="0" algn="b" rotWithShape="0" blurRad="38100" dist="38100" dir="2700000">
                    <a:srgbClr val="000000">
                      <a:alpha val="43137"/>
                    </a:srgbClr>
                  </a:outerShdw>
                </a:effectLst>
                <a:latin typeface="Gilroy ExtraBold"/>
                <a:ea typeface="Gilroy ExtraBold"/>
                <a:cs typeface="Gilroy ExtraBold"/>
                <a:sym typeface="Gilroy ExtraBold"/>
              </a:defRPr>
            </a:pPr>
            <a:r>
              <a:t>Jason Galvin</a:t>
            </a:r>
          </a:p>
          <a:p>
            <a:pPr algn="ctr">
              <a:defRPr b="1">
                <a:solidFill>
                  <a:srgbClr val="FFFFFF"/>
                </a:solidFill>
                <a:effectLst>
                  <a:outerShdw sx="100000" sy="100000" kx="0" ky="0" algn="b" rotWithShape="0" blurRad="38100" dist="38100" dir="2700000">
                    <a:srgbClr val="000000">
                      <a:alpha val="43137"/>
                    </a:srgbClr>
                  </a:outerShdw>
                </a:effectLst>
                <a:latin typeface="Gilroy Light"/>
                <a:ea typeface="Gilroy Light"/>
                <a:cs typeface="Gilroy Light"/>
                <a:sym typeface="Gilroy Light"/>
              </a:defRPr>
            </a:pPr>
            <a:r>
              <a:t>Co-CTO</a:t>
            </a:r>
          </a:p>
          <a:p>
            <a:pPr algn="just">
              <a:defRPr sz="1400">
                <a:solidFill>
                  <a:srgbClr val="FFFFFF"/>
                </a:solidFill>
                <a:effectLst>
                  <a:outerShdw sx="100000" sy="100000" kx="0" ky="0" algn="b" rotWithShape="0" blurRad="38100" dist="38100" dir="2700000">
                    <a:srgbClr val="000000">
                      <a:alpha val="43137"/>
                    </a:srgbClr>
                  </a:outerShdw>
                </a:effectLst>
                <a:latin typeface="Gilroy Light"/>
                <a:ea typeface="Gilroy Light"/>
                <a:cs typeface="Gilroy Light"/>
                <a:sym typeface="Gilroy Light"/>
              </a:defRPr>
            </a:pPr>
          </a:p>
          <a:p>
            <a:pPr algn="just">
              <a:defRPr sz="1200">
                <a:solidFill>
                  <a:srgbClr val="FFFFFF"/>
                </a:solidFill>
                <a:effectLst>
                  <a:outerShdw sx="100000" sy="100000" kx="0" ky="0" algn="b" rotWithShape="0" blurRad="38100" dist="38100" dir="2700000">
                    <a:srgbClr val="000000">
                      <a:alpha val="43137"/>
                    </a:srgbClr>
                  </a:outerShdw>
                </a:effectLst>
                <a:latin typeface="Gilroy Light"/>
                <a:ea typeface="Gilroy Light"/>
                <a:cs typeface="Gilroy Light"/>
                <a:sym typeface="Gilroy Light"/>
              </a:defRPr>
            </a:pPr>
            <a:r>
              <a:t>World explorer, entrepreneur, and blockchain technology enthusiast. Came from a career in Silicon Valley building web applications during the dot-com boom. Wanting to do it all over again, this time helping to build Web 3.0.</a:t>
            </a:r>
          </a:p>
        </p:txBody>
      </p:sp>
      <p:sp>
        <p:nvSpPr>
          <p:cNvPr id="125" name="TextBox 14"/>
          <p:cNvSpPr txBox="1"/>
          <p:nvPr/>
        </p:nvSpPr>
        <p:spPr>
          <a:xfrm>
            <a:off x="6722750" y="3645894"/>
            <a:ext cx="4819839" cy="19329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defRPr b="1">
                <a:solidFill>
                  <a:srgbClr val="FFFFFF"/>
                </a:solidFill>
                <a:effectLst>
                  <a:outerShdw sx="100000" sy="100000" kx="0" ky="0" algn="b" rotWithShape="0" blurRad="38100" dist="38100" dir="2700000">
                    <a:srgbClr val="000000">
                      <a:alpha val="43137"/>
                    </a:srgbClr>
                  </a:outerShdw>
                </a:effectLst>
                <a:latin typeface="Gilroy ExtraBold"/>
                <a:ea typeface="Gilroy ExtraBold"/>
                <a:cs typeface="Gilroy ExtraBold"/>
                <a:sym typeface="Gilroy ExtraBold"/>
              </a:defRPr>
            </a:pPr>
            <a:r>
              <a:t>Austin Taylor</a:t>
            </a:r>
          </a:p>
          <a:p>
            <a:pPr algn="ctr">
              <a:defRPr b="1">
                <a:solidFill>
                  <a:srgbClr val="FFFFFF"/>
                </a:solidFill>
                <a:effectLst>
                  <a:outerShdw sx="100000" sy="100000" kx="0" ky="0" algn="b" rotWithShape="0" blurRad="38100" dist="38100" dir="2700000">
                    <a:srgbClr val="000000">
                      <a:alpha val="43137"/>
                    </a:srgbClr>
                  </a:outerShdw>
                </a:effectLst>
                <a:latin typeface="Gilroy Light"/>
                <a:ea typeface="Gilroy Light"/>
                <a:cs typeface="Gilroy Light"/>
                <a:sym typeface="Gilroy Light"/>
              </a:defRPr>
            </a:pPr>
            <a:r>
              <a:t>CCO</a:t>
            </a:r>
          </a:p>
          <a:p>
            <a:pPr algn="ctr">
              <a:defRPr sz="1400">
                <a:solidFill>
                  <a:srgbClr val="FFFFFF"/>
                </a:solidFill>
                <a:effectLst>
                  <a:outerShdw sx="100000" sy="100000" kx="0" ky="0" algn="b" rotWithShape="0" blurRad="38100" dist="38100" dir="2700000">
                    <a:srgbClr val="000000">
                      <a:alpha val="43137"/>
                    </a:srgbClr>
                  </a:outerShdw>
                </a:effectLst>
                <a:latin typeface="Gilroy Light"/>
                <a:ea typeface="Gilroy Light"/>
                <a:cs typeface="Gilroy Light"/>
                <a:sym typeface="Gilroy Light"/>
              </a:defRPr>
            </a:pPr>
          </a:p>
          <a:p>
            <a:pPr algn="just">
              <a:defRPr sz="1200">
                <a:solidFill>
                  <a:srgbClr val="FFFFFF"/>
                </a:solidFill>
                <a:effectLst>
                  <a:outerShdw sx="100000" sy="100000" kx="0" ky="0" algn="b" rotWithShape="0" blurRad="38100" dist="38100" dir="2700000">
                    <a:srgbClr val="000000">
                      <a:alpha val="43137"/>
                    </a:srgbClr>
                  </a:outerShdw>
                </a:effectLst>
                <a:latin typeface="Gilroy Light"/>
                <a:ea typeface="Gilroy Light"/>
                <a:cs typeface="Gilroy Light"/>
                <a:sym typeface="Gilroy Light"/>
              </a:defRPr>
            </a:pPr>
            <a:r>
              <a:t>Comes from a background in investment and corporate finance. After completing his </a:t>
            </a:r>
            <a:r>
              <a:t>education,</a:t>
            </a:r>
            <a:r>
              <a:t> he worked as a Business Analyst for a large tech company in Seattle, Washington USA building AI applications to identify high-risk sale transactions. He now is an </a:t>
            </a:r>
            <a:r>
              <a:t>I</a:t>
            </a:r>
            <a:r>
              <a:t>nvestment </a:t>
            </a:r>
            <a:r>
              <a:t>M</a:t>
            </a:r>
            <a:r>
              <a:t>anager for a prestigious silicon valley venture capital firm located in Jakarta, Indonesia managing investment deals in the Southeast Asia region.</a:t>
            </a:r>
          </a:p>
        </p:txBody>
      </p:sp>
      <p:sp>
        <p:nvSpPr>
          <p:cNvPr id="126" name="Rectangle: Rounded Corners 15">
            <a:hlinkClick r:id="rId8" invalidUrl="" action="" tgtFrame="" tooltip="" history="1" highlightClick="0" endSnd="0"/>
          </p:cNvPr>
          <p:cNvSpPr/>
          <p:nvPr/>
        </p:nvSpPr>
        <p:spPr>
          <a:xfrm>
            <a:off x="2034869" y="6015852"/>
            <a:ext cx="417867" cy="414167"/>
          </a:xfrm>
          <a:prstGeom prst="roundRect">
            <a:avLst>
              <a:gd name="adj" fmla="val 16667"/>
            </a:avLst>
          </a:prstGeom>
          <a:blipFill>
            <a:blip r:embed="rId9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</a:p>
        </p:txBody>
      </p:sp>
      <p:sp>
        <p:nvSpPr>
          <p:cNvPr id="127" name="TextBox 16"/>
          <p:cNvSpPr txBox="1"/>
          <p:nvPr/>
        </p:nvSpPr>
        <p:spPr>
          <a:xfrm>
            <a:off x="2498455" y="6044219"/>
            <a:ext cx="2111154" cy="370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>
                <a:solidFill>
                  <a:srgbClr val="FFFFFF"/>
                </a:solidFill>
                <a:effectLst>
                  <a:outerShdw sx="100000" sy="100000" kx="0" ky="0" algn="b" rotWithShape="0" blurRad="38100" dist="38100" dir="2700000">
                    <a:srgbClr val="000000">
                      <a:alpha val="43137"/>
                    </a:srgbClr>
                  </a:outerShdw>
                </a:effectLst>
                <a:latin typeface="Gilroy ExtraBold"/>
                <a:ea typeface="Gilroy ExtraBold"/>
                <a:cs typeface="Gilroy ExtraBold"/>
                <a:sym typeface="Gilroy ExtraBold"/>
              </a:defRPr>
            </a:lvl1pPr>
          </a:lstStyle>
          <a:p>
            <a:pPr/>
            <a:r>
              <a:t>Jason Galvin</a:t>
            </a:r>
          </a:p>
        </p:txBody>
      </p:sp>
      <p:sp>
        <p:nvSpPr>
          <p:cNvPr id="128" name="Rectangle: Rounded Corners 17">
            <a:hlinkClick r:id="rId10" invalidUrl="" action="" tgtFrame="" tooltip="" history="1" highlightClick="0" endSnd="0"/>
          </p:cNvPr>
          <p:cNvSpPr/>
          <p:nvPr/>
        </p:nvSpPr>
        <p:spPr>
          <a:xfrm>
            <a:off x="8172477" y="5997442"/>
            <a:ext cx="417867" cy="414167"/>
          </a:xfrm>
          <a:prstGeom prst="roundRect">
            <a:avLst>
              <a:gd name="adj" fmla="val 16667"/>
            </a:avLst>
          </a:prstGeom>
          <a:blipFill>
            <a:blip r:embed="rId9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</a:p>
        </p:txBody>
      </p:sp>
      <p:sp>
        <p:nvSpPr>
          <p:cNvPr id="129" name="TextBox 18"/>
          <p:cNvSpPr txBox="1"/>
          <p:nvPr/>
        </p:nvSpPr>
        <p:spPr>
          <a:xfrm>
            <a:off x="8636062" y="6025810"/>
            <a:ext cx="2111152" cy="370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>
                <a:solidFill>
                  <a:srgbClr val="FFFFFF"/>
                </a:solidFill>
                <a:effectLst>
                  <a:outerShdw sx="100000" sy="100000" kx="0" ky="0" algn="b" rotWithShape="0" blurRad="38100" dist="38100" dir="2700000">
                    <a:srgbClr val="000000">
                      <a:alpha val="43137"/>
                    </a:srgbClr>
                  </a:outerShdw>
                </a:effectLst>
                <a:latin typeface="Gilroy ExtraBold"/>
                <a:ea typeface="Gilroy ExtraBold"/>
                <a:cs typeface="Gilroy ExtraBold"/>
                <a:sym typeface="Gilroy ExtraBold"/>
              </a:defRPr>
            </a:lvl1pPr>
          </a:lstStyle>
          <a:p>
            <a:pPr/>
            <a:r>
              <a:t>Austin Taylor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Rectangle 2"/>
          <p:cNvSpPr/>
          <p:nvPr/>
        </p:nvSpPr>
        <p:spPr>
          <a:xfrm>
            <a:off x="5962258" y="0"/>
            <a:ext cx="5223584" cy="6858000"/>
          </a:xfrm>
          <a:prstGeom prst="rect">
            <a:avLst/>
          </a:prstGeom>
          <a:solidFill>
            <a:srgbClr val="141550"/>
          </a:solidFill>
          <a:ln w="12700">
            <a:miter lim="400000"/>
          </a:ln>
          <a:effectLst>
            <a:outerShdw sx="100000" sy="100000" kx="0" ky="0" algn="b" rotWithShape="0" blurRad="50800" dist="38100" dir="10800000">
              <a:srgbClr val="000000">
                <a:alpha val="40000"/>
              </a:srgbClr>
            </a:outerShdw>
          </a:effectLst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</a:p>
        </p:txBody>
      </p:sp>
      <p:sp>
        <p:nvSpPr>
          <p:cNvPr id="132" name="TextBox 11"/>
          <p:cNvSpPr txBox="1"/>
          <p:nvPr/>
        </p:nvSpPr>
        <p:spPr>
          <a:xfrm>
            <a:off x="6973605" y="1489988"/>
            <a:ext cx="3736479" cy="156463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863600" dist="101600" dir="8400000">
              <a:srgbClr val="000000">
                <a:alpha val="15000"/>
              </a:srgbClr>
            </a:outerShdw>
            <a:reflection blurRad="0" stA="52999" stPos="0" endA="0" endPos="40000" dist="0" dir="5400000" fadeDir="5400000" sx="100000" sy="-100000" kx="0" ky="0" algn="bl" rotWithShape="0"/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4800">
                <a:solidFill>
                  <a:srgbClr val="FFFFFF"/>
                </a:solidFill>
                <a:effectLst>
                  <a:outerShdw sx="100000" sy="100000" kx="0" ky="0" algn="b" rotWithShape="0" blurRad="38100" dist="38100" dir="2700000">
                    <a:srgbClr val="000000">
                      <a:alpha val="43137"/>
                    </a:srgbClr>
                  </a:outerShdw>
                </a:effectLst>
                <a:latin typeface="Gilroy Light"/>
                <a:ea typeface="Gilroy Light"/>
                <a:cs typeface="Gilroy Light"/>
                <a:sym typeface="Gilroy Light"/>
              </a:defRPr>
            </a:pPr>
            <a:r>
              <a:t>What</a:t>
            </a:r>
            <a:r>
              <a:t> i</a:t>
            </a:r>
            <a:r>
              <a:t>s </a:t>
            </a:r>
          </a:p>
          <a:p>
            <a:pPr>
              <a:defRPr sz="4800">
                <a:solidFill>
                  <a:srgbClr val="FFFFFF"/>
                </a:solidFill>
                <a:effectLst>
                  <a:outerShdw sx="100000" sy="100000" kx="0" ky="0" algn="b" rotWithShape="0" blurRad="38100" dist="38100" dir="2700000">
                    <a:srgbClr val="000000">
                      <a:alpha val="43137"/>
                    </a:srgbClr>
                  </a:outerShdw>
                </a:effectLst>
                <a:latin typeface="Gilroy Light"/>
                <a:ea typeface="Gilroy Light"/>
                <a:cs typeface="Gilroy Light"/>
                <a:sym typeface="Gilroy Light"/>
              </a:defRPr>
            </a:pPr>
            <a:r>
              <a:t>W</a:t>
            </a:r>
            <a:r>
              <a:t>e</a:t>
            </a:r>
            <a:r>
              <a:rPr>
                <a:latin typeface="Gilroy ExtraBold"/>
                <a:ea typeface="Gilroy ExtraBold"/>
                <a:cs typeface="Gilroy ExtraBold"/>
                <a:sym typeface="Gilroy ExtraBold"/>
              </a:rPr>
              <a:t>F</a:t>
            </a:r>
            <a:r>
              <a:rPr>
                <a:latin typeface="Gilroy ExtraBold"/>
                <a:ea typeface="Gilroy ExtraBold"/>
                <a:cs typeface="Gilroy ExtraBold"/>
                <a:sym typeface="Gilroy ExtraBold"/>
              </a:rPr>
              <a:t>und</a:t>
            </a:r>
            <a:r>
              <a:rPr>
                <a:latin typeface="Gilroy ExtraBold"/>
                <a:ea typeface="Gilroy ExtraBold"/>
                <a:cs typeface="Gilroy ExtraBold"/>
                <a:sym typeface="Gilroy ExtraBold"/>
              </a:rPr>
              <a:t>?</a:t>
            </a:r>
          </a:p>
        </p:txBody>
      </p:sp>
      <p:pic>
        <p:nvPicPr>
          <p:cNvPr id="133" name="Graphic 12" descr="Graphic 1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92074" y="2104187"/>
            <a:ext cx="3634267" cy="1978658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28600" dist="139700" dir="3600000">
              <a:srgbClr val="000000">
                <a:alpha val="25000"/>
              </a:srgbClr>
            </a:outerShdw>
            <a:reflection blurRad="0" stA="50000" stPos="0" endA="0" endPos="40000" dist="0" dir="5400000" fadeDir="5400000" sx="100000" sy="-100000" kx="0" ky="0" algn="bl" rotWithShape="0"/>
          </a:effectLst>
        </p:spPr>
      </p:pic>
      <p:sp>
        <p:nvSpPr>
          <p:cNvPr id="134" name="Rectangle: Rounded Corners 1"/>
          <p:cNvSpPr/>
          <p:nvPr/>
        </p:nvSpPr>
        <p:spPr>
          <a:xfrm>
            <a:off x="6464782" y="3054625"/>
            <a:ext cx="5375538" cy="1860275"/>
          </a:xfrm>
          <a:prstGeom prst="roundRect">
            <a:avLst>
              <a:gd name="adj" fmla="val 3418"/>
            </a:avLst>
          </a:prstGeom>
          <a:solidFill>
            <a:srgbClr val="2CDAF0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</a:p>
        </p:txBody>
      </p:sp>
      <p:sp>
        <p:nvSpPr>
          <p:cNvPr id="135" name="TextBox 15"/>
          <p:cNvSpPr txBox="1"/>
          <p:nvPr/>
        </p:nvSpPr>
        <p:spPr>
          <a:xfrm>
            <a:off x="6973605" y="3448923"/>
            <a:ext cx="4212237" cy="67563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50800" dist="38100" dir="5400000">
              <a:srgbClr val="000000">
                <a:alpha val="2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900">
                <a:solidFill>
                  <a:srgbClr val="0E2B66"/>
                </a:solidFill>
                <a:latin typeface="Gilroy Light"/>
                <a:ea typeface="Gilroy Light"/>
                <a:cs typeface="Gilroy Light"/>
                <a:sym typeface="Gilroy Light"/>
              </a:defRPr>
            </a:lvl1pPr>
          </a:lstStyle>
          <a:p>
            <a:pPr/>
            <a:r>
              <a:t>Community crowdfunding incubator for blockchain and real-world projects.</a:t>
            </a:r>
          </a:p>
        </p:txBody>
      </p:sp>
      <p:pic>
        <p:nvPicPr>
          <p:cNvPr id="136" name="Graphic 6" descr="Graphic 6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664036" y="4467797"/>
            <a:ext cx="788248" cy="788248"/>
          </a:xfrm>
          <a:prstGeom prst="rect">
            <a:avLst/>
          </a:prstGeom>
          <a:ln w="12700">
            <a:miter lim="400000"/>
          </a:ln>
          <a:effectLst>
            <a:reflection blurRad="0" stA="50000" stPos="0" endA="0" endPos="40000" dist="0" dir="5400000" fadeDir="5400000" sx="100000" sy="-100000" kx="0" ky="0" algn="bl" rotWithShape="0"/>
          </a:effectLst>
        </p:spPr>
      </p:pic>
      <p:pic>
        <p:nvPicPr>
          <p:cNvPr id="137" name="Graphic 7" descr="Graphic 7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732594" y="3188323"/>
            <a:ext cx="452705" cy="452705"/>
          </a:xfrm>
          <a:prstGeom prst="rect">
            <a:avLst/>
          </a:prstGeom>
          <a:ln w="12700">
            <a:miter lim="400000"/>
          </a:ln>
          <a:effectLst>
            <a:reflection blurRad="0" stA="50000" stPos="0" endA="0" endPos="40000" dist="0" dir="5400000" fadeDir="5400000" sx="100000" sy="-100000" kx="0" ky="0" algn="bl" rotWithShape="0"/>
          </a:effectLst>
        </p:spPr>
      </p:pic>
      <p:pic>
        <p:nvPicPr>
          <p:cNvPr id="138" name="Graphic 8" descr="Graphic 8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80861" y="3466314"/>
            <a:ext cx="642325" cy="642325"/>
          </a:xfrm>
          <a:prstGeom prst="rect">
            <a:avLst/>
          </a:prstGeom>
          <a:ln w="12700">
            <a:miter lim="400000"/>
          </a:ln>
          <a:effectLst>
            <a:reflection blurRad="0" stA="50000" stPos="0" endA="0" endPos="40000" dist="0" dir="5400000" fadeDir="5400000" sx="100000" sy="-100000" kx="0" ky="0" algn="bl" rotWithShape="0"/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Rectangle 2"/>
          <p:cNvSpPr/>
          <p:nvPr/>
        </p:nvSpPr>
        <p:spPr>
          <a:xfrm>
            <a:off x="5962258" y="0"/>
            <a:ext cx="5223584" cy="6858000"/>
          </a:xfrm>
          <a:prstGeom prst="rect">
            <a:avLst/>
          </a:prstGeom>
          <a:solidFill>
            <a:srgbClr val="141550"/>
          </a:solidFill>
          <a:ln w="12700">
            <a:miter lim="400000"/>
          </a:ln>
          <a:effectLst>
            <a:outerShdw sx="100000" sy="100000" kx="0" ky="0" algn="b" rotWithShape="0" blurRad="50800" dist="38100" dir="10800000">
              <a:srgbClr val="000000">
                <a:alpha val="40000"/>
              </a:srgbClr>
            </a:outerShdw>
          </a:effectLst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</a:p>
        </p:txBody>
      </p:sp>
      <p:sp>
        <p:nvSpPr>
          <p:cNvPr id="141" name="TextBox 11"/>
          <p:cNvSpPr txBox="1"/>
          <p:nvPr/>
        </p:nvSpPr>
        <p:spPr>
          <a:xfrm>
            <a:off x="6897595" y="208284"/>
            <a:ext cx="4757178" cy="230123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863600" dist="101600" dir="8400000">
              <a:srgbClr val="000000">
                <a:alpha val="15000"/>
              </a:srgbClr>
            </a:outerShdw>
            <a:reflection blurRad="0" stA="52999" stPos="0" endA="0" endPos="40000" dist="0" dir="5400000" fadeDir="5400000" sx="100000" sy="-100000" kx="0" ky="0" algn="bl" rotWithShape="0"/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4800">
                <a:solidFill>
                  <a:srgbClr val="FFFFFF"/>
                </a:solidFill>
                <a:effectLst>
                  <a:outerShdw sx="100000" sy="100000" kx="0" ky="0" algn="b" rotWithShape="0" blurRad="38100" dist="38100" dir="2700000">
                    <a:srgbClr val="000000">
                      <a:alpha val="43137"/>
                    </a:srgbClr>
                  </a:outerShdw>
                </a:effectLst>
                <a:latin typeface="Gilroy Light"/>
                <a:ea typeface="Gilroy Light"/>
                <a:cs typeface="Gilroy Light"/>
                <a:sym typeface="Gilroy Light"/>
              </a:defRPr>
            </a:pPr>
            <a:r>
              <a:t>What is We</a:t>
            </a:r>
            <a:r>
              <a:rPr>
                <a:latin typeface="Gilroy ExtraBold"/>
                <a:ea typeface="Gilroy ExtraBold"/>
                <a:cs typeface="Gilroy ExtraBold"/>
                <a:sym typeface="Gilroy ExtraBold"/>
              </a:rPr>
              <a:t>Fund’s MISSION?</a:t>
            </a:r>
          </a:p>
        </p:txBody>
      </p:sp>
      <p:pic>
        <p:nvPicPr>
          <p:cNvPr id="142" name="Graphic 12" descr="Graphic 1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92074" y="2104187"/>
            <a:ext cx="3634267" cy="1978658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28600" dist="139700" dir="3600000">
              <a:srgbClr val="000000">
                <a:alpha val="25000"/>
              </a:srgbClr>
            </a:outerShdw>
            <a:reflection blurRad="0" stA="50000" stPos="0" endA="0" endPos="40000" dist="0" dir="5400000" fadeDir="5400000" sx="100000" sy="-100000" kx="0" ky="0" algn="bl" rotWithShape="0"/>
          </a:effectLst>
        </p:spPr>
      </p:pic>
      <p:sp>
        <p:nvSpPr>
          <p:cNvPr id="143" name="TextBox 15"/>
          <p:cNvSpPr txBox="1"/>
          <p:nvPr/>
        </p:nvSpPr>
        <p:spPr>
          <a:xfrm>
            <a:off x="7723936" y="2849085"/>
            <a:ext cx="3002973" cy="81533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50800" dist="38100" dir="5400000">
              <a:srgbClr val="000000">
                <a:alpha val="2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600">
                <a:solidFill>
                  <a:srgbClr val="FFFFFF"/>
                </a:solidFill>
                <a:latin typeface="Gilroy Light"/>
                <a:ea typeface="Gilroy Light"/>
                <a:cs typeface="Gilroy Light"/>
                <a:sym typeface="Gilroy Light"/>
              </a:defRPr>
            </a:lvl1pPr>
          </a:lstStyle>
          <a:p>
            <a:pPr/>
            <a:r>
              <a:t>Host high-quality projects that align with WeFund’s investor community.</a:t>
            </a:r>
          </a:p>
        </p:txBody>
      </p:sp>
      <p:pic>
        <p:nvPicPr>
          <p:cNvPr id="144" name="Graphic 6" descr="Graphic 6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664036" y="4467797"/>
            <a:ext cx="788248" cy="788248"/>
          </a:xfrm>
          <a:prstGeom prst="rect">
            <a:avLst/>
          </a:prstGeom>
          <a:ln w="12700">
            <a:miter lim="400000"/>
          </a:ln>
          <a:effectLst>
            <a:reflection blurRad="0" stA="50000" stPos="0" endA="0" endPos="40000" dist="0" dir="5400000" fadeDir="5400000" sx="100000" sy="-100000" kx="0" ky="0" algn="bl" rotWithShape="0"/>
          </a:effectLst>
        </p:spPr>
      </p:pic>
      <p:pic>
        <p:nvPicPr>
          <p:cNvPr id="145" name="Graphic 7" descr="Graphic 7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732594" y="3188323"/>
            <a:ext cx="452705" cy="452705"/>
          </a:xfrm>
          <a:prstGeom prst="rect">
            <a:avLst/>
          </a:prstGeom>
          <a:ln w="12700">
            <a:miter lim="400000"/>
          </a:ln>
          <a:effectLst>
            <a:reflection blurRad="0" stA="50000" stPos="0" endA="0" endPos="40000" dist="0" dir="5400000" fadeDir="5400000" sx="100000" sy="-100000" kx="0" ky="0" algn="bl" rotWithShape="0"/>
          </a:effectLst>
        </p:spPr>
      </p:pic>
      <p:pic>
        <p:nvPicPr>
          <p:cNvPr id="146" name="Graphic 8" descr="Graphic 8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16266" y="3466314"/>
            <a:ext cx="642326" cy="642325"/>
          </a:xfrm>
          <a:prstGeom prst="rect">
            <a:avLst/>
          </a:prstGeom>
          <a:ln w="12700">
            <a:miter lim="400000"/>
          </a:ln>
          <a:effectLst>
            <a:reflection blurRad="0" stA="50000" stPos="0" endA="0" endPos="40000" dist="0" dir="5400000" fadeDir="5400000" sx="100000" sy="-100000" kx="0" ky="0" algn="bl" rotWithShape="0"/>
          </a:effectLst>
        </p:spPr>
      </p:pic>
      <p:sp>
        <p:nvSpPr>
          <p:cNvPr id="147" name="TextBox 1"/>
          <p:cNvSpPr txBox="1"/>
          <p:nvPr/>
        </p:nvSpPr>
        <p:spPr>
          <a:xfrm>
            <a:off x="7723934" y="4091299"/>
            <a:ext cx="3002973" cy="815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600">
                <a:solidFill>
                  <a:srgbClr val="FFFFFF"/>
                </a:solidFill>
                <a:latin typeface="Gilroy Light"/>
                <a:ea typeface="Gilroy Light"/>
                <a:cs typeface="Gilroy Light"/>
                <a:sym typeface="Gilroy Light"/>
              </a:defRPr>
            </a:lvl1pPr>
          </a:lstStyle>
          <a:p>
            <a:pPr/>
            <a:r>
              <a:t>Community-driven decisions on the platform for 100% transparency.</a:t>
            </a:r>
          </a:p>
        </p:txBody>
      </p:sp>
      <p:sp>
        <p:nvSpPr>
          <p:cNvPr id="148" name="TextBox 2"/>
          <p:cNvSpPr txBox="1"/>
          <p:nvPr/>
        </p:nvSpPr>
        <p:spPr>
          <a:xfrm>
            <a:off x="7723934" y="5238705"/>
            <a:ext cx="3002973" cy="815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600">
                <a:solidFill>
                  <a:srgbClr val="FFFFFF"/>
                </a:solidFill>
                <a:latin typeface="Gilroy Light"/>
                <a:ea typeface="Gilroy Light"/>
                <a:cs typeface="Gilroy Light"/>
                <a:sym typeface="Gilroy Light"/>
              </a:defRPr>
            </a:lvl1pPr>
          </a:lstStyle>
          <a:p>
            <a:pPr/>
            <a:r>
              <a:t>Project funds managed exclusively on Terra’s Anchor protocol using smart contracts.</a:t>
            </a:r>
          </a:p>
        </p:txBody>
      </p:sp>
      <p:grpSp>
        <p:nvGrpSpPr>
          <p:cNvPr id="162" name="Google Shape;9805;p61"/>
          <p:cNvGrpSpPr/>
          <p:nvPr/>
        </p:nvGrpSpPr>
        <p:grpSpPr>
          <a:xfrm>
            <a:off x="6618700" y="2917051"/>
            <a:ext cx="412079" cy="723976"/>
            <a:chOff x="0" y="0"/>
            <a:chExt cx="412077" cy="723975"/>
          </a:xfrm>
        </p:grpSpPr>
        <p:sp>
          <p:nvSpPr>
            <p:cNvPr id="149" name="Google Shape;9806;p61"/>
            <p:cNvSpPr/>
            <p:nvPr/>
          </p:nvSpPr>
          <p:spPr>
            <a:xfrm>
              <a:off x="153961" y="329794"/>
              <a:ext cx="104187" cy="186472"/>
            </a:xfrm>
            <a:prstGeom prst="rect">
              <a:avLst/>
            </a:prstGeom>
            <a:solidFill>
              <a:srgbClr val="D1DBE2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/>
            </a:p>
          </p:txBody>
        </p:sp>
        <p:sp>
          <p:nvSpPr>
            <p:cNvPr id="150" name="Google Shape;9807;p61"/>
            <p:cNvSpPr/>
            <p:nvPr/>
          </p:nvSpPr>
          <p:spPr>
            <a:xfrm>
              <a:off x="205723" y="329794"/>
              <a:ext cx="51763" cy="186472"/>
            </a:xfrm>
            <a:prstGeom prst="rect">
              <a:avLst/>
            </a:prstGeom>
            <a:solidFill>
              <a:srgbClr val="ECF0F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/>
            </a:p>
          </p:txBody>
        </p:sp>
        <p:sp>
          <p:nvSpPr>
            <p:cNvPr id="151" name="Google Shape;9808;p61"/>
            <p:cNvSpPr/>
            <p:nvPr/>
          </p:nvSpPr>
          <p:spPr>
            <a:xfrm>
              <a:off x="62399" y="37811"/>
              <a:ext cx="287313" cy="3470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399" y="0"/>
                  </a:moveTo>
                  <a:cubicBezTo>
                    <a:pt x="149" y="0"/>
                    <a:pt x="0" y="126"/>
                    <a:pt x="0" y="291"/>
                  </a:cubicBezTo>
                  <a:lnTo>
                    <a:pt x="0" y="12680"/>
                  </a:lnTo>
                  <a:cubicBezTo>
                    <a:pt x="0" y="17595"/>
                    <a:pt x="4838" y="21600"/>
                    <a:pt x="10775" y="21600"/>
                  </a:cubicBezTo>
                  <a:cubicBezTo>
                    <a:pt x="16762" y="21600"/>
                    <a:pt x="21600" y="17595"/>
                    <a:pt x="21600" y="12680"/>
                  </a:cubicBezTo>
                  <a:lnTo>
                    <a:pt x="21600" y="291"/>
                  </a:lnTo>
                  <a:cubicBezTo>
                    <a:pt x="21600" y="126"/>
                    <a:pt x="21401" y="0"/>
                    <a:pt x="21201" y="0"/>
                  </a:cubicBezTo>
                  <a:close/>
                </a:path>
              </a:pathLst>
            </a:custGeom>
            <a:solidFill>
              <a:srgbClr val="A2B5C4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/>
            </a:p>
          </p:txBody>
        </p:sp>
        <p:sp>
          <p:nvSpPr>
            <p:cNvPr id="152" name="Google Shape;9809;p61"/>
            <p:cNvSpPr/>
            <p:nvPr/>
          </p:nvSpPr>
          <p:spPr>
            <a:xfrm>
              <a:off x="102862" y="37811"/>
              <a:ext cx="246850" cy="3097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11572"/>
                  </a:lnTo>
                  <a:cubicBezTo>
                    <a:pt x="0" y="17451"/>
                    <a:pt x="6035" y="21600"/>
                    <a:pt x="12574" y="21600"/>
                  </a:cubicBezTo>
                  <a:cubicBezTo>
                    <a:pt x="14784" y="21600"/>
                    <a:pt x="17051" y="21127"/>
                    <a:pt x="19161" y="20086"/>
                  </a:cubicBezTo>
                  <a:cubicBezTo>
                    <a:pt x="20730" y="18373"/>
                    <a:pt x="21600" y="16291"/>
                    <a:pt x="21600" y="14208"/>
                  </a:cubicBezTo>
                  <a:lnTo>
                    <a:pt x="21600" y="326"/>
                  </a:lnTo>
                  <a:cubicBezTo>
                    <a:pt x="21600" y="141"/>
                    <a:pt x="21368" y="0"/>
                    <a:pt x="21136" y="0"/>
                  </a:cubicBezTo>
                  <a:close/>
                </a:path>
              </a:pathLst>
            </a:custGeom>
            <a:solidFill>
              <a:srgbClr val="B3C3C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/>
            </a:p>
          </p:txBody>
        </p:sp>
        <p:sp>
          <p:nvSpPr>
            <p:cNvPr id="153" name="Google Shape;9810;p61"/>
            <p:cNvSpPr/>
            <p:nvPr/>
          </p:nvSpPr>
          <p:spPr>
            <a:xfrm>
              <a:off x="-1" y="-1"/>
              <a:ext cx="412079" cy="796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565" y="0"/>
                  </a:moveTo>
                  <a:cubicBezTo>
                    <a:pt x="697" y="180"/>
                    <a:pt x="0" y="3784"/>
                    <a:pt x="0" y="8099"/>
                  </a:cubicBezTo>
                  <a:lnTo>
                    <a:pt x="0" y="13501"/>
                  </a:lnTo>
                  <a:cubicBezTo>
                    <a:pt x="0" y="17816"/>
                    <a:pt x="697" y="21420"/>
                    <a:pt x="1565" y="21600"/>
                  </a:cubicBezTo>
                  <a:lnTo>
                    <a:pt x="20035" y="21600"/>
                  </a:lnTo>
                  <a:cubicBezTo>
                    <a:pt x="20905" y="21420"/>
                    <a:pt x="21600" y="17816"/>
                    <a:pt x="21600" y="13501"/>
                  </a:cubicBezTo>
                  <a:lnTo>
                    <a:pt x="21600" y="8099"/>
                  </a:lnTo>
                  <a:cubicBezTo>
                    <a:pt x="21600" y="3784"/>
                    <a:pt x="20905" y="180"/>
                    <a:pt x="20035" y="0"/>
                  </a:cubicBezTo>
                  <a:close/>
                </a:path>
              </a:pathLst>
            </a:custGeom>
            <a:solidFill>
              <a:srgbClr val="D1DBE2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/>
            </a:p>
          </p:txBody>
        </p:sp>
        <p:sp>
          <p:nvSpPr>
            <p:cNvPr id="154" name="Google Shape;9811;p61"/>
            <p:cNvSpPr/>
            <p:nvPr/>
          </p:nvSpPr>
          <p:spPr>
            <a:xfrm>
              <a:off x="51762" y="-1"/>
              <a:ext cx="360316" cy="796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790" y="0"/>
                  </a:moveTo>
                  <a:cubicBezTo>
                    <a:pt x="797" y="180"/>
                    <a:pt x="0" y="3784"/>
                    <a:pt x="0" y="8099"/>
                  </a:cubicBezTo>
                  <a:lnTo>
                    <a:pt x="0" y="13501"/>
                  </a:lnTo>
                  <a:cubicBezTo>
                    <a:pt x="0" y="17816"/>
                    <a:pt x="797" y="21420"/>
                    <a:pt x="1790" y="21600"/>
                  </a:cubicBezTo>
                  <a:lnTo>
                    <a:pt x="19810" y="21600"/>
                  </a:lnTo>
                  <a:cubicBezTo>
                    <a:pt x="20805" y="21420"/>
                    <a:pt x="21600" y="17816"/>
                    <a:pt x="21600" y="13501"/>
                  </a:cubicBezTo>
                  <a:lnTo>
                    <a:pt x="21600" y="8099"/>
                  </a:lnTo>
                  <a:cubicBezTo>
                    <a:pt x="21600" y="3784"/>
                    <a:pt x="20805" y="180"/>
                    <a:pt x="19810" y="0"/>
                  </a:cubicBezTo>
                  <a:close/>
                </a:path>
              </a:pathLst>
            </a:custGeom>
            <a:solidFill>
              <a:srgbClr val="ECF0F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/>
            </a:p>
          </p:txBody>
        </p:sp>
        <p:sp>
          <p:nvSpPr>
            <p:cNvPr id="155" name="Google Shape;9812;p61"/>
            <p:cNvSpPr/>
            <p:nvPr/>
          </p:nvSpPr>
          <p:spPr>
            <a:xfrm>
              <a:off x="111723" y="122431"/>
              <a:ext cx="187980" cy="1801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13" h="21600" fill="norm" stroke="1" extrusionOk="0">
                  <a:moveTo>
                    <a:pt x="10408" y="0"/>
                  </a:moveTo>
                  <a:cubicBezTo>
                    <a:pt x="9912" y="0"/>
                    <a:pt x="9415" y="280"/>
                    <a:pt x="9157" y="836"/>
                  </a:cubicBezTo>
                  <a:lnTo>
                    <a:pt x="7028" y="5607"/>
                  </a:lnTo>
                  <a:cubicBezTo>
                    <a:pt x="6808" y="6084"/>
                    <a:pt x="6441" y="6322"/>
                    <a:pt x="5998" y="6405"/>
                  </a:cubicBezTo>
                  <a:lnTo>
                    <a:pt x="1151" y="7200"/>
                  </a:lnTo>
                  <a:cubicBezTo>
                    <a:pt x="46" y="7359"/>
                    <a:pt x="-394" y="8789"/>
                    <a:pt x="417" y="9667"/>
                  </a:cubicBezTo>
                  <a:lnTo>
                    <a:pt x="3943" y="13325"/>
                  </a:lnTo>
                  <a:cubicBezTo>
                    <a:pt x="4310" y="13723"/>
                    <a:pt x="4456" y="14199"/>
                    <a:pt x="4383" y="14676"/>
                  </a:cubicBezTo>
                  <a:lnTo>
                    <a:pt x="3502" y="19848"/>
                  </a:lnTo>
                  <a:cubicBezTo>
                    <a:pt x="3384" y="20802"/>
                    <a:pt x="4111" y="21600"/>
                    <a:pt x="4893" y="21600"/>
                  </a:cubicBezTo>
                  <a:cubicBezTo>
                    <a:pt x="5092" y="21600"/>
                    <a:pt x="5292" y="21551"/>
                    <a:pt x="5484" y="21437"/>
                  </a:cubicBezTo>
                  <a:lnTo>
                    <a:pt x="9821" y="18970"/>
                  </a:lnTo>
                  <a:cubicBezTo>
                    <a:pt x="10041" y="18853"/>
                    <a:pt x="10261" y="18793"/>
                    <a:pt x="10471" y="18793"/>
                  </a:cubicBezTo>
                  <a:cubicBezTo>
                    <a:pt x="10684" y="18793"/>
                    <a:pt x="10887" y="18853"/>
                    <a:pt x="11068" y="18970"/>
                  </a:cubicBezTo>
                  <a:lnTo>
                    <a:pt x="15405" y="21437"/>
                  </a:lnTo>
                  <a:cubicBezTo>
                    <a:pt x="15611" y="21551"/>
                    <a:pt x="15824" y="21600"/>
                    <a:pt x="16031" y="21600"/>
                  </a:cubicBezTo>
                  <a:cubicBezTo>
                    <a:pt x="16848" y="21600"/>
                    <a:pt x="17565" y="20802"/>
                    <a:pt x="17386" y="19848"/>
                  </a:cubicBezTo>
                  <a:lnTo>
                    <a:pt x="16579" y="14676"/>
                  </a:lnTo>
                  <a:cubicBezTo>
                    <a:pt x="16506" y="14199"/>
                    <a:pt x="16653" y="13723"/>
                    <a:pt x="16946" y="13325"/>
                  </a:cubicBezTo>
                  <a:lnTo>
                    <a:pt x="20399" y="9667"/>
                  </a:lnTo>
                  <a:cubicBezTo>
                    <a:pt x="21206" y="8789"/>
                    <a:pt x="20766" y="7359"/>
                    <a:pt x="19665" y="7121"/>
                  </a:cubicBezTo>
                  <a:lnTo>
                    <a:pt x="14814" y="6405"/>
                  </a:lnTo>
                  <a:cubicBezTo>
                    <a:pt x="14374" y="6322"/>
                    <a:pt x="14007" y="6004"/>
                    <a:pt x="13787" y="5607"/>
                  </a:cubicBezTo>
                  <a:lnTo>
                    <a:pt x="11655" y="836"/>
                  </a:lnTo>
                  <a:cubicBezTo>
                    <a:pt x="11400" y="280"/>
                    <a:pt x="10904" y="0"/>
                    <a:pt x="10408" y="0"/>
                  </a:cubicBezTo>
                  <a:close/>
                </a:path>
              </a:pathLst>
            </a:custGeom>
            <a:solidFill>
              <a:srgbClr val="D1DBE2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/>
            </a:p>
          </p:txBody>
        </p:sp>
        <p:sp>
          <p:nvSpPr>
            <p:cNvPr id="156" name="Google Shape;9813;p61"/>
            <p:cNvSpPr/>
            <p:nvPr/>
          </p:nvSpPr>
          <p:spPr>
            <a:xfrm>
              <a:off x="107502" y="485743"/>
              <a:ext cx="197771" cy="783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234" y="0"/>
                  </a:moveTo>
                  <a:cubicBezTo>
                    <a:pt x="579" y="0"/>
                    <a:pt x="0" y="1463"/>
                    <a:pt x="0" y="3291"/>
                  </a:cubicBezTo>
                  <a:lnTo>
                    <a:pt x="0" y="21600"/>
                  </a:lnTo>
                  <a:lnTo>
                    <a:pt x="21600" y="21600"/>
                  </a:lnTo>
                  <a:lnTo>
                    <a:pt x="21600" y="3291"/>
                  </a:lnTo>
                  <a:cubicBezTo>
                    <a:pt x="21600" y="1463"/>
                    <a:pt x="21017" y="0"/>
                    <a:pt x="20294" y="0"/>
                  </a:cubicBezTo>
                  <a:close/>
                </a:path>
              </a:pathLst>
            </a:custGeom>
            <a:solidFill>
              <a:srgbClr val="91A8B9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/>
            </a:p>
          </p:txBody>
        </p:sp>
        <p:sp>
          <p:nvSpPr>
            <p:cNvPr id="157" name="Google Shape;9814;p61"/>
            <p:cNvSpPr/>
            <p:nvPr/>
          </p:nvSpPr>
          <p:spPr>
            <a:xfrm>
              <a:off x="62399" y="541483"/>
              <a:ext cx="287313" cy="816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146" y="0"/>
                  </a:moveTo>
                  <a:cubicBezTo>
                    <a:pt x="498" y="0"/>
                    <a:pt x="0" y="1754"/>
                    <a:pt x="0" y="3859"/>
                  </a:cubicBezTo>
                  <a:lnTo>
                    <a:pt x="0" y="21600"/>
                  </a:lnTo>
                  <a:lnTo>
                    <a:pt x="21600" y="21600"/>
                  </a:lnTo>
                  <a:lnTo>
                    <a:pt x="21600" y="3859"/>
                  </a:lnTo>
                  <a:cubicBezTo>
                    <a:pt x="21600" y="1754"/>
                    <a:pt x="21052" y="0"/>
                    <a:pt x="20454" y="0"/>
                  </a:cubicBezTo>
                  <a:close/>
                </a:path>
              </a:pathLst>
            </a:custGeom>
            <a:solidFill>
              <a:srgbClr val="8498A9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/>
            </a:p>
          </p:txBody>
        </p:sp>
        <p:sp>
          <p:nvSpPr>
            <p:cNvPr id="158" name="Google Shape;9815;p61"/>
            <p:cNvSpPr/>
            <p:nvPr/>
          </p:nvSpPr>
          <p:spPr>
            <a:xfrm>
              <a:off x="-1" y="581945"/>
              <a:ext cx="412079" cy="1420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775" y="0"/>
                  </a:moveTo>
                  <a:cubicBezTo>
                    <a:pt x="801" y="0"/>
                    <a:pt x="0" y="2323"/>
                    <a:pt x="0" y="5150"/>
                  </a:cubicBezTo>
                  <a:lnTo>
                    <a:pt x="0" y="16450"/>
                  </a:lnTo>
                  <a:cubicBezTo>
                    <a:pt x="0" y="19277"/>
                    <a:pt x="801" y="21600"/>
                    <a:pt x="1775" y="21600"/>
                  </a:cubicBezTo>
                  <a:lnTo>
                    <a:pt x="19826" y="21600"/>
                  </a:lnTo>
                  <a:cubicBezTo>
                    <a:pt x="20801" y="21600"/>
                    <a:pt x="21600" y="19277"/>
                    <a:pt x="21600" y="16450"/>
                  </a:cubicBezTo>
                  <a:lnTo>
                    <a:pt x="21600" y="5150"/>
                  </a:lnTo>
                  <a:cubicBezTo>
                    <a:pt x="21600" y="2323"/>
                    <a:pt x="20801" y="0"/>
                    <a:pt x="19826" y="0"/>
                  </a:cubicBezTo>
                  <a:close/>
                </a:path>
              </a:pathLst>
            </a:custGeom>
            <a:solidFill>
              <a:srgbClr val="5A7085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/>
            </a:p>
          </p:txBody>
        </p:sp>
        <p:sp>
          <p:nvSpPr>
            <p:cNvPr id="159" name="Google Shape;9816;p61"/>
            <p:cNvSpPr/>
            <p:nvPr/>
          </p:nvSpPr>
          <p:spPr>
            <a:xfrm>
              <a:off x="51762" y="581945"/>
              <a:ext cx="360316" cy="1420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28" y="0"/>
                  </a:moveTo>
                  <a:cubicBezTo>
                    <a:pt x="916" y="0"/>
                    <a:pt x="0" y="2323"/>
                    <a:pt x="0" y="5150"/>
                  </a:cubicBezTo>
                  <a:lnTo>
                    <a:pt x="0" y="16450"/>
                  </a:lnTo>
                  <a:cubicBezTo>
                    <a:pt x="0" y="19277"/>
                    <a:pt x="916" y="21600"/>
                    <a:pt x="2028" y="21600"/>
                  </a:cubicBezTo>
                  <a:lnTo>
                    <a:pt x="19572" y="21600"/>
                  </a:lnTo>
                  <a:cubicBezTo>
                    <a:pt x="20686" y="21600"/>
                    <a:pt x="21600" y="19277"/>
                    <a:pt x="21600" y="16450"/>
                  </a:cubicBezTo>
                  <a:lnTo>
                    <a:pt x="21600" y="5150"/>
                  </a:lnTo>
                  <a:cubicBezTo>
                    <a:pt x="21600" y="2323"/>
                    <a:pt x="20686" y="0"/>
                    <a:pt x="19572" y="0"/>
                  </a:cubicBezTo>
                  <a:close/>
                </a:path>
              </a:pathLst>
            </a:custGeom>
            <a:solidFill>
              <a:srgbClr val="657E9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/>
            </a:p>
          </p:txBody>
        </p:sp>
        <p:sp>
          <p:nvSpPr>
            <p:cNvPr id="160" name="Google Shape;9817;p61"/>
            <p:cNvSpPr/>
            <p:nvPr/>
          </p:nvSpPr>
          <p:spPr>
            <a:xfrm>
              <a:off x="119795" y="616474"/>
              <a:ext cx="172519" cy="219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24" h="21600" fill="norm" stroke="1" extrusionOk="0">
                  <a:moveTo>
                    <a:pt x="1314" y="0"/>
                  </a:moveTo>
                  <a:cubicBezTo>
                    <a:pt x="-438" y="0"/>
                    <a:pt x="-438" y="21600"/>
                    <a:pt x="1314" y="21600"/>
                  </a:cubicBezTo>
                  <a:lnTo>
                    <a:pt x="19410" y="21600"/>
                  </a:lnTo>
                  <a:cubicBezTo>
                    <a:pt x="21162" y="21600"/>
                    <a:pt x="21162" y="0"/>
                    <a:pt x="19410" y="0"/>
                  </a:cubicBezTo>
                  <a:close/>
                </a:path>
              </a:pathLst>
            </a:custGeom>
            <a:solidFill>
              <a:srgbClr val="D1DBE2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/>
            </a:p>
          </p:txBody>
        </p:sp>
        <p:sp>
          <p:nvSpPr>
            <p:cNvPr id="161" name="Google Shape;9818;p61"/>
            <p:cNvSpPr/>
            <p:nvPr/>
          </p:nvSpPr>
          <p:spPr>
            <a:xfrm>
              <a:off x="119784" y="664891"/>
              <a:ext cx="172530" cy="219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25" h="21600" fill="norm" stroke="1" extrusionOk="0">
                  <a:moveTo>
                    <a:pt x="1239" y="0"/>
                  </a:moveTo>
                  <a:cubicBezTo>
                    <a:pt x="-437" y="0"/>
                    <a:pt x="-414" y="20978"/>
                    <a:pt x="1315" y="21600"/>
                  </a:cubicBezTo>
                  <a:lnTo>
                    <a:pt x="19411" y="21600"/>
                  </a:lnTo>
                  <a:cubicBezTo>
                    <a:pt x="21163" y="21600"/>
                    <a:pt x="21163" y="0"/>
                    <a:pt x="19411" y="0"/>
                  </a:cubicBezTo>
                  <a:lnTo>
                    <a:pt x="1315" y="0"/>
                  </a:lnTo>
                  <a:cubicBezTo>
                    <a:pt x="1288" y="0"/>
                    <a:pt x="1262" y="0"/>
                    <a:pt x="1239" y="0"/>
                  </a:cubicBezTo>
                  <a:close/>
                </a:path>
              </a:pathLst>
            </a:custGeom>
            <a:solidFill>
              <a:srgbClr val="D1DBE2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/>
            </a:p>
          </p:txBody>
        </p:sp>
      </p:grpSp>
      <p:grpSp>
        <p:nvGrpSpPr>
          <p:cNvPr id="174" name="Google Shape;10542;p62"/>
          <p:cNvGrpSpPr/>
          <p:nvPr/>
        </p:nvGrpSpPr>
        <p:grpSpPr>
          <a:xfrm>
            <a:off x="6483872" y="4108700"/>
            <a:ext cx="879968" cy="780803"/>
            <a:chOff x="0" y="61"/>
            <a:chExt cx="879966" cy="780801"/>
          </a:xfrm>
        </p:grpSpPr>
        <p:sp>
          <p:nvSpPr>
            <p:cNvPr id="163" name="Google Shape;10543;p62"/>
            <p:cNvSpPr/>
            <p:nvPr/>
          </p:nvSpPr>
          <p:spPr>
            <a:xfrm>
              <a:off x="368847" y="61"/>
              <a:ext cx="511120" cy="4260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199" y="0"/>
                  </a:moveTo>
                  <a:cubicBezTo>
                    <a:pt x="550" y="0"/>
                    <a:pt x="0" y="657"/>
                    <a:pt x="0" y="1463"/>
                  </a:cubicBezTo>
                  <a:lnTo>
                    <a:pt x="0" y="20165"/>
                  </a:lnTo>
                  <a:cubicBezTo>
                    <a:pt x="0" y="20943"/>
                    <a:pt x="550" y="21600"/>
                    <a:pt x="1222" y="21600"/>
                  </a:cubicBezTo>
                  <a:lnTo>
                    <a:pt x="20404" y="21600"/>
                  </a:lnTo>
                  <a:cubicBezTo>
                    <a:pt x="21076" y="21572"/>
                    <a:pt x="21600" y="20943"/>
                    <a:pt x="21600" y="20165"/>
                  </a:cubicBezTo>
                  <a:lnTo>
                    <a:pt x="21600" y="1463"/>
                  </a:lnTo>
                  <a:cubicBezTo>
                    <a:pt x="21600" y="657"/>
                    <a:pt x="21053" y="0"/>
                    <a:pt x="20404" y="0"/>
                  </a:cubicBezTo>
                  <a:close/>
                </a:path>
              </a:pathLst>
            </a:custGeom>
            <a:solidFill>
              <a:srgbClr val="E2E9ED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/>
            </a:p>
          </p:txBody>
        </p:sp>
        <p:sp>
          <p:nvSpPr>
            <p:cNvPr id="164" name="Google Shape;10544;p62"/>
            <p:cNvSpPr/>
            <p:nvPr/>
          </p:nvSpPr>
          <p:spPr>
            <a:xfrm>
              <a:off x="-1" y="338197"/>
              <a:ext cx="510724" cy="4426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0" h="21600" fill="norm" stroke="1" extrusionOk="0">
                  <a:moveTo>
                    <a:pt x="21131" y="0"/>
                  </a:moveTo>
                  <a:cubicBezTo>
                    <a:pt x="21017" y="0"/>
                    <a:pt x="20902" y="57"/>
                    <a:pt x="20829" y="175"/>
                  </a:cubicBezTo>
                  <a:lnTo>
                    <a:pt x="9916" y="12211"/>
                  </a:lnTo>
                  <a:cubicBezTo>
                    <a:pt x="9692" y="12443"/>
                    <a:pt x="9393" y="12587"/>
                    <a:pt x="9094" y="12587"/>
                  </a:cubicBezTo>
                  <a:lnTo>
                    <a:pt x="8969" y="12587"/>
                  </a:lnTo>
                  <a:cubicBezTo>
                    <a:pt x="8320" y="12587"/>
                    <a:pt x="7800" y="11983"/>
                    <a:pt x="7800" y="11203"/>
                  </a:cubicBezTo>
                  <a:lnTo>
                    <a:pt x="7800" y="10511"/>
                  </a:lnTo>
                  <a:lnTo>
                    <a:pt x="4186" y="10511"/>
                  </a:lnTo>
                  <a:lnTo>
                    <a:pt x="4186" y="11203"/>
                  </a:lnTo>
                  <a:cubicBezTo>
                    <a:pt x="4186" y="11838"/>
                    <a:pt x="3837" y="12386"/>
                    <a:pt x="3337" y="12557"/>
                  </a:cubicBezTo>
                  <a:lnTo>
                    <a:pt x="1296" y="13219"/>
                  </a:lnTo>
                  <a:cubicBezTo>
                    <a:pt x="523" y="13451"/>
                    <a:pt x="0" y="14285"/>
                    <a:pt x="0" y="15205"/>
                  </a:cubicBezTo>
                  <a:lnTo>
                    <a:pt x="0" y="20908"/>
                  </a:lnTo>
                  <a:cubicBezTo>
                    <a:pt x="0" y="21284"/>
                    <a:pt x="273" y="21600"/>
                    <a:pt x="599" y="21600"/>
                  </a:cubicBezTo>
                  <a:lnTo>
                    <a:pt x="8995" y="21600"/>
                  </a:lnTo>
                  <a:cubicBezTo>
                    <a:pt x="9317" y="21600"/>
                    <a:pt x="9593" y="21284"/>
                    <a:pt x="9593" y="20908"/>
                  </a:cubicBezTo>
                  <a:lnTo>
                    <a:pt x="9593" y="17914"/>
                  </a:lnTo>
                  <a:cubicBezTo>
                    <a:pt x="9593" y="17164"/>
                    <a:pt x="9841" y="16472"/>
                    <a:pt x="10291" y="15955"/>
                  </a:cubicBezTo>
                  <a:lnTo>
                    <a:pt x="20481" y="4147"/>
                  </a:lnTo>
                  <a:cubicBezTo>
                    <a:pt x="20780" y="3804"/>
                    <a:pt x="20902" y="3313"/>
                    <a:pt x="20803" y="2823"/>
                  </a:cubicBezTo>
                  <a:lnTo>
                    <a:pt x="20579" y="1845"/>
                  </a:lnTo>
                  <a:lnTo>
                    <a:pt x="21426" y="864"/>
                  </a:lnTo>
                  <a:cubicBezTo>
                    <a:pt x="21600" y="692"/>
                    <a:pt x="21600" y="346"/>
                    <a:pt x="21452" y="175"/>
                  </a:cubicBezTo>
                  <a:cubicBezTo>
                    <a:pt x="21366" y="57"/>
                    <a:pt x="21246" y="0"/>
                    <a:pt x="21131" y="0"/>
                  </a:cubicBezTo>
                  <a:close/>
                </a:path>
              </a:pathLst>
            </a:custGeom>
            <a:solidFill>
              <a:srgbClr val="AAB8C4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/>
            </a:p>
          </p:txBody>
        </p:sp>
        <p:sp>
          <p:nvSpPr>
            <p:cNvPr id="165" name="Google Shape;10545;p62"/>
            <p:cNvSpPr/>
            <p:nvPr/>
          </p:nvSpPr>
          <p:spPr>
            <a:xfrm>
              <a:off x="93244" y="553609"/>
              <a:ext cx="97378" cy="425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313" y="0"/>
                  </a:moveTo>
                  <a:lnTo>
                    <a:pt x="1313" y="7200"/>
                  </a:lnTo>
                  <a:cubicBezTo>
                    <a:pt x="1313" y="10487"/>
                    <a:pt x="917" y="13492"/>
                    <a:pt x="0" y="16184"/>
                  </a:cubicBezTo>
                  <a:cubicBezTo>
                    <a:pt x="3406" y="19784"/>
                    <a:pt x="7072" y="21600"/>
                    <a:pt x="10738" y="21600"/>
                  </a:cubicBezTo>
                  <a:cubicBezTo>
                    <a:pt x="14528" y="21600"/>
                    <a:pt x="18194" y="19784"/>
                    <a:pt x="21600" y="16184"/>
                  </a:cubicBezTo>
                  <a:cubicBezTo>
                    <a:pt x="20683" y="13492"/>
                    <a:pt x="20300" y="10487"/>
                    <a:pt x="20300" y="7200"/>
                  </a:cubicBezTo>
                  <a:lnTo>
                    <a:pt x="20300" y="0"/>
                  </a:lnTo>
                  <a:close/>
                </a:path>
              </a:pathLst>
            </a:custGeom>
            <a:solidFill>
              <a:srgbClr val="99A8B4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/>
            </a:p>
          </p:txBody>
        </p:sp>
        <p:sp>
          <p:nvSpPr>
            <p:cNvPr id="166" name="Google Shape;10546;p62"/>
            <p:cNvSpPr/>
            <p:nvPr/>
          </p:nvSpPr>
          <p:spPr>
            <a:xfrm>
              <a:off x="42490" y="354723"/>
              <a:ext cx="71414" cy="1563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2852" y="0"/>
                  </a:moveTo>
                  <a:cubicBezTo>
                    <a:pt x="5708" y="0"/>
                    <a:pt x="0" y="2691"/>
                    <a:pt x="0" y="5954"/>
                  </a:cubicBezTo>
                  <a:lnTo>
                    <a:pt x="0" y="7342"/>
                  </a:lnTo>
                  <a:cubicBezTo>
                    <a:pt x="0" y="9054"/>
                    <a:pt x="541" y="10681"/>
                    <a:pt x="1791" y="12308"/>
                  </a:cubicBezTo>
                  <a:lnTo>
                    <a:pt x="8562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57A8D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/>
            </a:p>
          </p:txBody>
        </p:sp>
        <p:sp>
          <p:nvSpPr>
            <p:cNvPr id="167" name="Google Shape;10547;p62"/>
            <p:cNvSpPr/>
            <p:nvPr/>
          </p:nvSpPr>
          <p:spPr>
            <a:xfrm>
              <a:off x="70795" y="340600"/>
              <a:ext cx="170579" cy="1705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5380" y="0"/>
                  </a:moveTo>
                  <a:cubicBezTo>
                    <a:pt x="2468" y="0"/>
                    <a:pt x="0" y="2461"/>
                    <a:pt x="0" y="5382"/>
                  </a:cubicBezTo>
                  <a:cubicBezTo>
                    <a:pt x="0" y="7398"/>
                    <a:pt x="1648" y="9046"/>
                    <a:pt x="3592" y="9046"/>
                  </a:cubicBezTo>
                  <a:lnTo>
                    <a:pt x="18016" y="21600"/>
                  </a:lnTo>
                  <a:lnTo>
                    <a:pt x="21007" y="10984"/>
                  </a:lnTo>
                  <a:cubicBezTo>
                    <a:pt x="21381" y="9640"/>
                    <a:pt x="21600" y="8367"/>
                    <a:pt x="21600" y="7023"/>
                  </a:cubicBezTo>
                  <a:lnTo>
                    <a:pt x="21600" y="3664"/>
                  </a:lnTo>
                  <a:cubicBezTo>
                    <a:pt x="21600" y="1641"/>
                    <a:pt x="19960" y="0"/>
                    <a:pt x="18016" y="0"/>
                  </a:cubicBezTo>
                  <a:close/>
                </a:path>
              </a:pathLst>
            </a:custGeom>
            <a:solidFill>
              <a:srgbClr val="657A8D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/>
            </a:p>
          </p:txBody>
        </p:sp>
        <p:sp>
          <p:nvSpPr>
            <p:cNvPr id="168" name="Google Shape;10548;p62"/>
            <p:cNvSpPr/>
            <p:nvPr/>
          </p:nvSpPr>
          <p:spPr>
            <a:xfrm>
              <a:off x="56675" y="412014"/>
              <a:ext cx="170579" cy="1557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6950" y="0"/>
                  </a:moveTo>
                  <a:cubicBezTo>
                    <a:pt x="5974" y="0"/>
                    <a:pt x="5006" y="402"/>
                    <a:pt x="4334" y="1146"/>
                  </a:cubicBezTo>
                  <a:lnTo>
                    <a:pt x="1046" y="4746"/>
                  </a:lnTo>
                  <a:cubicBezTo>
                    <a:pt x="375" y="5481"/>
                    <a:pt x="0" y="6465"/>
                    <a:pt x="0" y="7525"/>
                  </a:cubicBezTo>
                  <a:lnTo>
                    <a:pt x="0" y="9817"/>
                  </a:lnTo>
                  <a:cubicBezTo>
                    <a:pt x="0" y="16367"/>
                    <a:pt x="4857" y="21600"/>
                    <a:pt x="10761" y="21600"/>
                  </a:cubicBezTo>
                  <a:cubicBezTo>
                    <a:pt x="16735" y="21600"/>
                    <a:pt x="21600" y="16367"/>
                    <a:pt x="21600" y="9817"/>
                  </a:cubicBezTo>
                  <a:lnTo>
                    <a:pt x="21600" y="7277"/>
                  </a:lnTo>
                  <a:cubicBezTo>
                    <a:pt x="21600" y="6302"/>
                    <a:pt x="21225" y="5233"/>
                    <a:pt x="20554" y="4498"/>
                  </a:cubicBezTo>
                  <a:cubicBezTo>
                    <a:pt x="17781" y="1548"/>
                    <a:pt x="12705" y="162"/>
                    <a:pt x="6950" y="0"/>
                  </a:cubicBezTo>
                  <a:close/>
                </a:path>
              </a:pathLst>
            </a:custGeom>
            <a:solidFill>
              <a:srgbClr val="BBC6C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/>
            </a:p>
          </p:txBody>
        </p:sp>
        <p:sp>
          <p:nvSpPr>
            <p:cNvPr id="169" name="Google Shape;10549;p62"/>
            <p:cNvSpPr/>
            <p:nvPr/>
          </p:nvSpPr>
          <p:spPr>
            <a:xfrm>
              <a:off x="56675" y="412014"/>
              <a:ext cx="169963" cy="1528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6975" y="0"/>
                  </a:moveTo>
                  <a:cubicBezTo>
                    <a:pt x="5996" y="0"/>
                    <a:pt x="5024" y="410"/>
                    <a:pt x="4350" y="1168"/>
                  </a:cubicBezTo>
                  <a:lnTo>
                    <a:pt x="1050" y="4838"/>
                  </a:lnTo>
                  <a:cubicBezTo>
                    <a:pt x="376" y="5587"/>
                    <a:pt x="0" y="6590"/>
                    <a:pt x="0" y="7671"/>
                  </a:cubicBezTo>
                  <a:lnTo>
                    <a:pt x="0" y="10007"/>
                  </a:lnTo>
                  <a:cubicBezTo>
                    <a:pt x="0" y="15350"/>
                    <a:pt x="3221" y="20101"/>
                    <a:pt x="7798" y="21600"/>
                  </a:cubicBezTo>
                  <a:cubicBezTo>
                    <a:pt x="6223" y="19430"/>
                    <a:pt x="5400" y="16762"/>
                    <a:pt x="5400" y="14008"/>
                  </a:cubicBezTo>
                  <a:lnTo>
                    <a:pt x="5400" y="8168"/>
                  </a:lnTo>
                  <a:cubicBezTo>
                    <a:pt x="5400" y="5936"/>
                    <a:pt x="7046" y="4158"/>
                    <a:pt x="8966" y="4158"/>
                  </a:cubicBezTo>
                  <a:cubicBezTo>
                    <a:pt x="9052" y="4158"/>
                    <a:pt x="9138" y="4158"/>
                    <a:pt x="9225" y="4167"/>
                  </a:cubicBezTo>
                  <a:cubicBezTo>
                    <a:pt x="12900" y="4419"/>
                    <a:pt x="18300" y="5082"/>
                    <a:pt x="21600" y="6834"/>
                  </a:cubicBezTo>
                  <a:cubicBezTo>
                    <a:pt x="21522" y="6006"/>
                    <a:pt x="21153" y="5256"/>
                    <a:pt x="20628" y="4672"/>
                  </a:cubicBezTo>
                  <a:cubicBezTo>
                    <a:pt x="17846" y="1578"/>
                    <a:pt x="12752" y="244"/>
                    <a:pt x="6975" y="0"/>
                  </a:cubicBezTo>
                  <a:close/>
                </a:path>
              </a:pathLst>
            </a:custGeom>
            <a:solidFill>
              <a:srgbClr val="AAB8C4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/>
            </a:p>
          </p:txBody>
        </p:sp>
        <p:sp>
          <p:nvSpPr>
            <p:cNvPr id="170" name="Google Shape;10550;p62"/>
            <p:cNvSpPr/>
            <p:nvPr/>
          </p:nvSpPr>
          <p:spPr>
            <a:xfrm>
              <a:off x="-1" y="401962"/>
              <a:ext cx="468013" cy="3789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9858" y="0"/>
                  </a:moveTo>
                  <a:lnTo>
                    <a:pt x="10870" y="10631"/>
                  </a:lnTo>
                  <a:cubicBezTo>
                    <a:pt x="10705" y="10835"/>
                    <a:pt x="10488" y="10969"/>
                    <a:pt x="10269" y="11036"/>
                  </a:cubicBezTo>
                  <a:cubicBezTo>
                    <a:pt x="9552" y="12839"/>
                    <a:pt x="8152" y="13750"/>
                    <a:pt x="6751" y="13750"/>
                  </a:cubicBezTo>
                  <a:cubicBezTo>
                    <a:pt x="5382" y="13750"/>
                    <a:pt x="4010" y="12881"/>
                    <a:pt x="3267" y="11137"/>
                  </a:cubicBezTo>
                  <a:lnTo>
                    <a:pt x="1417" y="11809"/>
                  </a:lnTo>
                  <a:cubicBezTo>
                    <a:pt x="572" y="12111"/>
                    <a:pt x="0" y="13054"/>
                    <a:pt x="0" y="14129"/>
                  </a:cubicBezTo>
                  <a:lnTo>
                    <a:pt x="0" y="20791"/>
                  </a:lnTo>
                  <a:cubicBezTo>
                    <a:pt x="0" y="21231"/>
                    <a:pt x="299" y="21600"/>
                    <a:pt x="655" y="21600"/>
                  </a:cubicBezTo>
                  <a:lnTo>
                    <a:pt x="9834" y="21600"/>
                  </a:lnTo>
                  <a:cubicBezTo>
                    <a:pt x="10187" y="21600"/>
                    <a:pt x="10488" y="21231"/>
                    <a:pt x="10488" y="20791"/>
                  </a:cubicBezTo>
                  <a:lnTo>
                    <a:pt x="10488" y="17293"/>
                  </a:lnTo>
                  <a:cubicBezTo>
                    <a:pt x="10488" y="16418"/>
                    <a:pt x="10759" y="15609"/>
                    <a:pt x="11251" y="15005"/>
                  </a:cubicBezTo>
                  <a:lnTo>
                    <a:pt x="21600" y="2187"/>
                  </a:lnTo>
                  <a:lnTo>
                    <a:pt x="19858" y="0"/>
                  </a:lnTo>
                  <a:close/>
                </a:path>
              </a:pathLst>
            </a:custGeom>
            <a:solidFill>
              <a:srgbClr val="5D7487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/>
            </a:p>
          </p:txBody>
        </p:sp>
        <p:sp>
          <p:nvSpPr>
            <p:cNvPr id="171" name="Google Shape;10551;p62"/>
            <p:cNvSpPr/>
            <p:nvPr/>
          </p:nvSpPr>
          <p:spPr>
            <a:xfrm>
              <a:off x="-1" y="625023"/>
              <a:ext cx="56676" cy="1558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3150" y="0"/>
                  </a:moveTo>
                  <a:cubicBezTo>
                    <a:pt x="1128" y="983"/>
                    <a:pt x="0" y="2214"/>
                    <a:pt x="0" y="3436"/>
                  </a:cubicBezTo>
                  <a:lnTo>
                    <a:pt x="0" y="19634"/>
                  </a:lnTo>
                  <a:cubicBezTo>
                    <a:pt x="0" y="20702"/>
                    <a:pt x="2468" y="21600"/>
                    <a:pt x="5406" y="21600"/>
                  </a:cubicBezTo>
                  <a:lnTo>
                    <a:pt x="21600" y="21600"/>
                  </a:lnTo>
                  <a:lnTo>
                    <a:pt x="21600" y="9163"/>
                  </a:lnTo>
                  <a:cubicBezTo>
                    <a:pt x="21600" y="7607"/>
                    <a:pt x="20025" y="6060"/>
                    <a:pt x="16876" y="4992"/>
                  </a:cubicBezTo>
                  <a:lnTo>
                    <a:pt x="3150" y="0"/>
                  </a:lnTo>
                  <a:close/>
                </a:path>
              </a:pathLst>
            </a:custGeom>
            <a:solidFill>
              <a:srgbClr val="8297A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/>
            </a:p>
          </p:txBody>
        </p:sp>
        <p:sp>
          <p:nvSpPr>
            <p:cNvPr id="172" name="Google Shape;10552;p62"/>
            <p:cNvSpPr/>
            <p:nvPr/>
          </p:nvSpPr>
          <p:spPr>
            <a:xfrm>
              <a:off x="227253" y="401962"/>
              <a:ext cx="240761" cy="3033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8214" y="0"/>
                  </a:moveTo>
                  <a:lnTo>
                    <a:pt x="1217" y="12945"/>
                  </a:lnTo>
                  <a:cubicBezTo>
                    <a:pt x="420" y="14205"/>
                    <a:pt x="0" y="15589"/>
                    <a:pt x="0" y="16976"/>
                  </a:cubicBezTo>
                  <a:lnTo>
                    <a:pt x="0" y="21600"/>
                  </a:lnTo>
                  <a:cubicBezTo>
                    <a:pt x="0" y="20507"/>
                    <a:pt x="526" y="19497"/>
                    <a:pt x="1483" y="18741"/>
                  </a:cubicBezTo>
                  <a:lnTo>
                    <a:pt x="21600" y="2731"/>
                  </a:lnTo>
                  <a:lnTo>
                    <a:pt x="18214" y="0"/>
                  </a:lnTo>
                  <a:close/>
                </a:path>
              </a:pathLst>
            </a:custGeom>
            <a:solidFill>
              <a:srgbClr val="8297A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/>
            </a:p>
          </p:txBody>
        </p:sp>
        <p:sp>
          <p:nvSpPr>
            <p:cNvPr id="173" name="Google Shape;10553;p62"/>
            <p:cNvSpPr/>
            <p:nvPr/>
          </p:nvSpPr>
          <p:spPr>
            <a:xfrm>
              <a:off x="417355" y="63766"/>
              <a:ext cx="413082" cy="2713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69" h="21600" fill="norm" stroke="1" extrusionOk="0">
                  <a:moveTo>
                    <a:pt x="16371" y="0"/>
                  </a:moveTo>
                  <a:cubicBezTo>
                    <a:pt x="15018" y="142"/>
                    <a:pt x="15018" y="3289"/>
                    <a:pt x="16371" y="3382"/>
                  </a:cubicBezTo>
                  <a:lnTo>
                    <a:pt x="17365" y="3382"/>
                  </a:lnTo>
                  <a:lnTo>
                    <a:pt x="10954" y="13436"/>
                  </a:lnTo>
                  <a:lnTo>
                    <a:pt x="8095" y="8974"/>
                  </a:lnTo>
                  <a:cubicBezTo>
                    <a:pt x="7884" y="8645"/>
                    <a:pt x="7604" y="8483"/>
                    <a:pt x="7327" y="8483"/>
                  </a:cubicBezTo>
                  <a:cubicBezTo>
                    <a:pt x="7047" y="8483"/>
                    <a:pt x="6771" y="8645"/>
                    <a:pt x="6560" y="8974"/>
                  </a:cubicBezTo>
                  <a:lnTo>
                    <a:pt x="388" y="18605"/>
                  </a:lnTo>
                  <a:cubicBezTo>
                    <a:pt x="-486" y="19789"/>
                    <a:pt x="272" y="21600"/>
                    <a:pt x="1134" y="21600"/>
                  </a:cubicBezTo>
                  <a:cubicBezTo>
                    <a:pt x="1401" y="21600"/>
                    <a:pt x="1681" y="21423"/>
                    <a:pt x="1923" y="21001"/>
                  </a:cubicBezTo>
                  <a:lnTo>
                    <a:pt x="7312" y="12592"/>
                  </a:lnTo>
                  <a:lnTo>
                    <a:pt x="10171" y="17010"/>
                  </a:lnTo>
                  <a:cubicBezTo>
                    <a:pt x="10382" y="17359"/>
                    <a:pt x="10658" y="17535"/>
                    <a:pt x="10938" y="17535"/>
                  </a:cubicBezTo>
                  <a:cubicBezTo>
                    <a:pt x="11218" y="17535"/>
                    <a:pt x="11495" y="17359"/>
                    <a:pt x="11706" y="17010"/>
                  </a:cubicBezTo>
                  <a:lnTo>
                    <a:pt x="18900" y="5778"/>
                  </a:lnTo>
                  <a:lnTo>
                    <a:pt x="18900" y="7329"/>
                  </a:lnTo>
                  <a:cubicBezTo>
                    <a:pt x="18856" y="8527"/>
                    <a:pt x="19419" y="9126"/>
                    <a:pt x="19985" y="9126"/>
                  </a:cubicBezTo>
                  <a:cubicBezTo>
                    <a:pt x="20548" y="9126"/>
                    <a:pt x="21114" y="8527"/>
                    <a:pt x="21067" y="7329"/>
                  </a:cubicBezTo>
                  <a:lnTo>
                    <a:pt x="21067" y="1694"/>
                  </a:lnTo>
                  <a:cubicBezTo>
                    <a:pt x="21067" y="751"/>
                    <a:pt x="20586" y="0"/>
                    <a:pt x="19985" y="0"/>
                  </a:cubicBezTo>
                  <a:close/>
                </a:path>
              </a:pathLst>
            </a:custGeom>
            <a:solidFill>
              <a:srgbClr val="304962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/>
            </a:p>
          </p:txBody>
        </p:sp>
      </p:grpSp>
      <p:grpSp>
        <p:nvGrpSpPr>
          <p:cNvPr id="195" name="Google Shape;12756;p63"/>
          <p:cNvGrpSpPr/>
          <p:nvPr/>
        </p:nvGrpSpPr>
        <p:grpSpPr>
          <a:xfrm>
            <a:off x="6499185" y="5390098"/>
            <a:ext cx="691693" cy="747844"/>
            <a:chOff x="54" y="0"/>
            <a:chExt cx="691692" cy="747842"/>
          </a:xfrm>
        </p:grpSpPr>
        <p:sp>
          <p:nvSpPr>
            <p:cNvPr id="175" name="Google Shape;12757;p63"/>
            <p:cNvSpPr/>
            <p:nvPr/>
          </p:nvSpPr>
          <p:spPr>
            <a:xfrm>
              <a:off x="619949" y="624093"/>
              <a:ext cx="71799" cy="1235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4067" y="18187"/>
                  </a:lnTo>
                  <a:cubicBezTo>
                    <a:pt x="4543" y="20456"/>
                    <a:pt x="7626" y="21600"/>
                    <a:pt x="10743" y="21600"/>
                  </a:cubicBezTo>
                  <a:cubicBezTo>
                    <a:pt x="13842" y="21600"/>
                    <a:pt x="16975" y="20456"/>
                    <a:pt x="17533" y="18187"/>
                  </a:cubicBezTo>
                  <a:lnTo>
                    <a:pt x="21600" y="0"/>
                  </a:lnTo>
                  <a:close/>
                </a:path>
              </a:pathLst>
            </a:custGeom>
            <a:solidFill>
              <a:srgbClr val="95A6B4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/>
            </a:p>
          </p:txBody>
        </p:sp>
        <p:sp>
          <p:nvSpPr>
            <p:cNvPr id="176" name="Google Shape;12758;p63"/>
            <p:cNvSpPr/>
            <p:nvPr/>
          </p:nvSpPr>
          <p:spPr>
            <a:xfrm>
              <a:off x="655819" y="624093"/>
              <a:ext cx="35926" cy="1237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21600"/>
                  </a:lnTo>
                  <a:cubicBezTo>
                    <a:pt x="6588" y="21514"/>
                    <a:pt x="12521" y="20059"/>
                    <a:pt x="13471" y="18155"/>
                  </a:cubicBezTo>
                  <a:lnTo>
                    <a:pt x="21600" y="0"/>
                  </a:lnTo>
                  <a:close/>
                </a:path>
              </a:pathLst>
            </a:custGeom>
            <a:solidFill>
              <a:srgbClr val="738A9D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/>
            </a:p>
          </p:txBody>
        </p:sp>
        <p:sp>
          <p:nvSpPr>
            <p:cNvPr id="177" name="Google Shape;12759;p63"/>
            <p:cNvSpPr/>
            <p:nvPr/>
          </p:nvSpPr>
          <p:spPr>
            <a:xfrm>
              <a:off x="54" y="0"/>
              <a:ext cx="553878" cy="7473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6448" y="0"/>
                  </a:moveTo>
                  <a:lnTo>
                    <a:pt x="0" y="4780"/>
                  </a:lnTo>
                  <a:lnTo>
                    <a:pt x="0" y="21253"/>
                  </a:lnTo>
                  <a:cubicBezTo>
                    <a:pt x="0" y="21449"/>
                    <a:pt x="221" y="21600"/>
                    <a:pt x="466" y="21600"/>
                  </a:cubicBezTo>
                  <a:lnTo>
                    <a:pt x="21132" y="21600"/>
                  </a:lnTo>
                  <a:cubicBezTo>
                    <a:pt x="21396" y="21600"/>
                    <a:pt x="21600" y="21449"/>
                    <a:pt x="21600" y="21253"/>
                  </a:cubicBezTo>
                  <a:lnTo>
                    <a:pt x="21600" y="345"/>
                  </a:lnTo>
                  <a:cubicBezTo>
                    <a:pt x="21600" y="150"/>
                    <a:pt x="21377" y="0"/>
                    <a:pt x="21113" y="0"/>
                  </a:cubicBezTo>
                  <a:close/>
                </a:path>
              </a:pathLst>
            </a:custGeom>
            <a:solidFill>
              <a:srgbClr val="F0F3F5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/>
            </a:p>
          </p:txBody>
        </p:sp>
        <p:sp>
          <p:nvSpPr>
            <p:cNvPr id="178" name="Google Shape;12760;p63"/>
            <p:cNvSpPr/>
            <p:nvPr/>
          </p:nvSpPr>
          <p:spPr>
            <a:xfrm>
              <a:off x="54" y="0"/>
              <a:ext cx="192385" cy="1918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8564" y="0"/>
                  </a:moveTo>
                  <a:lnTo>
                    <a:pt x="0" y="18618"/>
                  </a:lnTo>
                  <a:lnTo>
                    <a:pt x="0" y="21600"/>
                  </a:lnTo>
                  <a:lnTo>
                    <a:pt x="20198" y="21600"/>
                  </a:lnTo>
                  <a:cubicBezTo>
                    <a:pt x="20957" y="21600"/>
                    <a:pt x="21600" y="21017"/>
                    <a:pt x="21600" y="20256"/>
                  </a:cubicBezTo>
                  <a:lnTo>
                    <a:pt x="21600" y="0"/>
                  </a:lnTo>
                  <a:close/>
                </a:path>
              </a:pathLst>
            </a:custGeom>
            <a:solidFill>
              <a:srgbClr val="C8D3DC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/>
            </a:p>
          </p:txBody>
        </p:sp>
        <p:sp>
          <p:nvSpPr>
            <p:cNvPr id="179" name="Google Shape;12761;p63"/>
            <p:cNvSpPr/>
            <p:nvPr/>
          </p:nvSpPr>
          <p:spPr>
            <a:xfrm>
              <a:off x="54" y="0"/>
              <a:ext cx="553878" cy="7473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9672" y="0"/>
                  </a:moveTo>
                  <a:lnTo>
                    <a:pt x="19672" y="20127"/>
                  </a:lnTo>
                  <a:lnTo>
                    <a:pt x="0" y="20127"/>
                  </a:lnTo>
                  <a:lnTo>
                    <a:pt x="0" y="21253"/>
                  </a:lnTo>
                  <a:cubicBezTo>
                    <a:pt x="0" y="21449"/>
                    <a:pt x="221" y="21600"/>
                    <a:pt x="485" y="21600"/>
                  </a:cubicBezTo>
                  <a:lnTo>
                    <a:pt x="21113" y="21600"/>
                  </a:lnTo>
                  <a:cubicBezTo>
                    <a:pt x="21377" y="21600"/>
                    <a:pt x="21600" y="21449"/>
                    <a:pt x="21600" y="21253"/>
                  </a:cubicBezTo>
                  <a:lnTo>
                    <a:pt x="21600" y="345"/>
                  </a:lnTo>
                  <a:cubicBezTo>
                    <a:pt x="21600" y="150"/>
                    <a:pt x="21377" y="0"/>
                    <a:pt x="21113" y="0"/>
                  </a:cubicBezTo>
                  <a:close/>
                </a:path>
              </a:pathLst>
            </a:custGeom>
            <a:solidFill>
              <a:srgbClr val="C8D3DC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/>
            </a:p>
          </p:txBody>
        </p:sp>
        <p:sp>
          <p:nvSpPr>
            <p:cNvPr id="180" name="Google Shape;12762;p63"/>
            <p:cNvSpPr/>
            <p:nvPr/>
          </p:nvSpPr>
          <p:spPr>
            <a:xfrm>
              <a:off x="54" y="0"/>
              <a:ext cx="165345" cy="1654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0"/>
                  </a:moveTo>
                  <a:lnTo>
                    <a:pt x="0" y="21600"/>
                  </a:lnTo>
                  <a:lnTo>
                    <a:pt x="20040" y="21600"/>
                  </a:lnTo>
                  <a:cubicBezTo>
                    <a:pt x="20923" y="21600"/>
                    <a:pt x="21600" y="20852"/>
                    <a:pt x="21600" y="20034"/>
                  </a:cubicBezTo>
                  <a:lnTo>
                    <a:pt x="21600" y="0"/>
                  </a:lnTo>
                  <a:close/>
                </a:path>
              </a:pathLst>
            </a:custGeom>
            <a:solidFill>
              <a:srgbClr val="DFE5EA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/>
            </a:p>
          </p:txBody>
        </p:sp>
        <p:sp>
          <p:nvSpPr>
            <p:cNvPr id="181" name="Google Shape;12763;p63"/>
            <p:cNvSpPr/>
            <p:nvPr/>
          </p:nvSpPr>
          <p:spPr>
            <a:xfrm>
              <a:off x="109644" y="509174"/>
              <a:ext cx="334644" cy="228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7" h="21600" fill="norm" stroke="1" extrusionOk="0">
                  <a:moveTo>
                    <a:pt x="665" y="0"/>
                  </a:moveTo>
                  <a:cubicBezTo>
                    <a:pt x="-221" y="979"/>
                    <a:pt x="-221" y="20621"/>
                    <a:pt x="665" y="21600"/>
                  </a:cubicBezTo>
                  <a:lnTo>
                    <a:pt x="20493" y="21600"/>
                  </a:lnTo>
                  <a:cubicBezTo>
                    <a:pt x="21379" y="20621"/>
                    <a:pt x="21379" y="979"/>
                    <a:pt x="20493" y="0"/>
                  </a:cubicBezTo>
                  <a:close/>
                </a:path>
              </a:pathLst>
            </a:custGeom>
            <a:solidFill>
              <a:srgbClr val="9BAFB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/>
            </a:p>
          </p:txBody>
        </p:sp>
        <p:sp>
          <p:nvSpPr>
            <p:cNvPr id="182" name="Google Shape;12764;p63"/>
            <p:cNvSpPr/>
            <p:nvPr/>
          </p:nvSpPr>
          <p:spPr>
            <a:xfrm>
              <a:off x="266703" y="646990"/>
              <a:ext cx="177585" cy="228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80" h="21600" fill="norm" stroke="1" extrusionOk="0">
                  <a:moveTo>
                    <a:pt x="1229" y="0"/>
                  </a:moveTo>
                  <a:cubicBezTo>
                    <a:pt x="-410" y="979"/>
                    <a:pt x="-410" y="20157"/>
                    <a:pt x="1229" y="21600"/>
                  </a:cubicBezTo>
                  <a:lnTo>
                    <a:pt x="19551" y="21600"/>
                  </a:lnTo>
                  <a:cubicBezTo>
                    <a:pt x="21190" y="20157"/>
                    <a:pt x="21190" y="979"/>
                    <a:pt x="19551" y="0"/>
                  </a:cubicBezTo>
                  <a:close/>
                </a:path>
              </a:pathLst>
            </a:custGeom>
            <a:solidFill>
              <a:srgbClr val="9BAFB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/>
            </a:p>
          </p:txBody>
        </p:sp>
        <p:sp>
          <p:nvSpPr>
            <p:cNvPr id="183" name="Google Shape;12765;p63"/>
            <p:cNvSpPr/>
            <p:nvPr/>
          </p:nvSpPr>
          <p:spPr>
            <a:xfrm>
              <a:off x="109644" y="451933"/>
              <a:ext cx="334644" cy="228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7" h="21600" fill="norm" stroke="1" extrusionOk="0">
                  <a:moveTo>
                    <a:pt x="665" y="0"/>
                  </a:moveTo>
                  <a:cubicBezTo>
                    <a:pt x="-221" y="977"/>
                    <a:pt x="-221" y="20109"/>
                    <a:pt x="665" y="21600"/>
                  </a:cubicBezTo>
                  <a:lnTo>
                    <a:pt x="20493" y="21600"/>
                  </a:lnTo>
                  <a:cubicBezTo>
                    <a:pt x="21379" y="20109"/>
                    <a:pt x="21379" y="977"/>
                    <a:pt x="20493" y="0"/>
                  </a:cubicBezTo>
                  <a:close/>
                </a:path>
              </a:pathLst>
            </a:custGeom>
            <a:solidFill>
              <a:srgbClr val="9BAFB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/>
            </a:p>
          </p:txBody>
        </p:sp>
        <p:sp>
          <p:nvSpPr>
            <p:cNvPr id="184" name="Google Shape;12766;p63"/>
            <p:cNvSpPr/>
            <p:nvPr/>
          </p:nvSpPr>
          <p:spPr>
            <a:xfrm>
              <a:off x="109644" y="394747"/>
              <a:ext cx="334644" cy="228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7" h="21600" fill="norm" stroke="1" extrusionOk="0">
                  <a:moveTo>
                    <a:pt x="665" y="0"/>
                  </a:moveTo>
                  <a:cubicBezTo>
                    <a:pt x="-221" y="977"/>
                    <a:pt x="-221" y="20571"/>
                    <a:pt x="665" y="21600"/>
                  </a:cubicBezTo>
                  <a:lnTo>
                    <a:pt x="20493" y="21600"/>
                  </a:lnTo>
                  <a:cubicBezTo>
                    <a:pt x="21379" y="20571"/>
                    <a:pt x="21379" y="977"/>
                    <a:pt x="20493" y="0"/>
                  </a:cubicBezTo>
                  <a:close/>
                </a:path>
              </a:pathLst>
            </a:custGeom>
            <a:solidFill>
              <a:srgbClr val="9BAFB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/>
            </a:p>
          </p:txBody>
        </p:sp>
        <p:sp>
          <p:nvSpPr>
            <p:cNvPr id="185" name="Google Shape;12767;p63"/>
            <p:cNvSpPr/>
            <p:nvPr/>
          </p:nvSpPr>
          <p:spPr>
            <a:xfrm>
              <a:off x="108049" y="337504"/>
              <a:ext cx="337834" cy="229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36" h="21600" fill="norm" stroke="1" extrusionOk="0">
                  <a:moveTo>
                    <a:pt x="696" y="0"/>
                  </a:moveTo>
                  <a:cubicBezTo>
                    <a:pt x="-232" y="0"/>
                    <a:pt x="-232" y="21600"/>
                    <a:pt x="696" y="21600"/>
                  </a:cubicBezTo>
                  <a:cubicBezTo>
                    <a:pt x="716" y="21600"/>
                    <a:pt x="737" y="21600"/>
                    <a:pt x="757" y="21549"/>
                  </a:cubicBezTo>
                  <a:lnTo>
                    <a:pt x="20379" y="21549"/>
                  </a:lnTo>
                  <a:cubicBezTo>
                    <a:pt x="20399" y="21600"/>
                    <a:pt x="20420" y="21600"/>
                    <a:pt x="20440" y="21600"/>
                  </a:cubicBezTo>
                  <a:cubicBezTo>
                    <a:pt x="21368" y="21600"/>
                    <a:pt x="21368" y="0"/>
                    <a:pt x="20440" y="0"/>
                  </a:cubicBezTo>
                  <a:cubicBezTo>
                    <a:pt x="20420" y="0"/>
                    <a:pt x="20399" y="0"/>
                    <a:pt x="20379" y="0"/>
                  </a:cubicBezTo>
                  <a:lnTo>
                    <a:pt x="757" y="0"/>
                  </a:lnTo>
                  <a:cubicBezTo>
                    <a:pt x="737" y="0"/>
                    <a:pt x="716" y="0"/>
                    <a:pt x="696" y="0"/>
                  </a:cubicBezTo>
                  <a:close/>
                </a:path>
              </a:pathLst>
            </a:custGeom>
            <a:solidFill>
              <a:srgbClr val="9BAFB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/>
            </a:p>
          </p:txBody>
        </p:sp>
        <p:sp>
          <p:nvSpPr>
            <p:cNvPr id="186" name="Google Shape;12768;p63"/>
            <p:cNvSpPr/>
            <p:nvPr/>
          </p:nvSpPr>
          <p:spPr>
            <a:xfrm>
              <a:off x="243302" y="168999"/>
              <a:ext cx="44867" cy="1295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952" h="21600" fill="norm" stroke="1" extrusionOk="0">
                  <a:moveTo>
                    <a:pt x="4946" y="0"/>
                  </a:moveTo>
                  <a:cubicBezTo>
                    <a:pt x="-1648" y="0"/>
                    <a:pt x="-1648" y="3827"/>
                    <a:pt x="4946" y="3827"/>
                  </a:cubicBezTo>
                  <a:cubicBezTo>
                    <a:pt x="5091" y="3827"/>
                    <a:pt x="5237" y="3827"/>
                    <a:pt x="5382" y="3818"/>
                  </a:cubicBezTo>
                  <a:lnTo>
                    <a:pt x="9770" y="3818"/>
                  </a:lnTo>
                  <a:lnTo>
                    <a:pt x="9770" y="19691"/>
                  </a:lnTo>
                  <a:cubicBezTo>
                    <a:pt x="9770" y="20736"/>
                    <a:pt x="12073" y="21600"/>
                    <a:pt x="14861" y="21600"/>
                  </a:cubicBezTo>
                  <a:cubicBezTo>
                    <a:pt x="17625" y="21600"/>
                    <a:pt x="19952" y="20736"/>
                    <a:pt x="19952" y="19691"/>
                  </a:cubicBezTo>
                  <a:lnTo>
                    <a:pt x="19952" y="1909"/>
                  </a:lnTo>
                  <a:cubicBezTo>
                    <a:pt x="19952" y="873"/>
                    <a:pt x="17625" y="0"/>
                    <a:pt x="14861" y="0"/>
                  </a:cubicBezTo>
                  <a:lnTo>
                    <a:pt x="5382" y="0"/>
                  </a:lnTo>
                  <a:cubicBezTo>
                    <a:pt x="5237" y="0"/>
                    <a:pt x="5091" y="0"/>
                    <a:pt x="4946" y="0"/>
                  </a:cubicBezTo>
                  <a:close/>
                </a:path>
              </a:pathLst>
            </a:custGeom>
            <a:solidFill>
              <a:srgbClr val="778DA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/>
            </a:p>
          </p:txBody>
        </p:sp>
        <p:sp>
          <p:nvSpPr>
            <p:cNvPr id="187" name="Google Shape;12769;p63"/>
            <p:cNvSpPr/>
            <p:nvPr/>
          </p:nvSpPr>
          <p:spPr>
            <a:xfrm>
              <a:off x="241850" y="281300"/>
              <a:ext cx="69838" cy="224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500" h="21600" fill="norm" stroke="1" extrusionOk="0">
                  <a:moveTo>
                    <a:pt x="3085" y="0"/>
                  </a:moveTo>
                  <a:cubicBezTo>
                    <a:pt x="-1071" y="0"/>
                    <a:pt x="-1025" y="21600"/>
                    <a:pt x="3206" y="21600"/>
                  </a:cubicBezTo>
                  <a:cubicBezTo>
                    <a:pt x="3298" y="21600"/>
                    <a:pt x="3389" y="21600"/>
                    <a:pt x="3496" y="21548"/>
                  </a:cubicBezTo>
                  <a:lnTo>
                    <a:pt x="16130" y="21548"/>
                  </a:lnTo>
                  <a:cubicBezTo>
                    <a:pt x="16221" y="21600"/>
                    <a:pt x="16297" y="21600"/>
                    <a:pt x="16389" y="21600"/>
                  </a:cubicBezTo>
                  <a:cubicBezTo>
                    <a:pt x="20499" y="21600"/>
                    <a:pt x="20529" y="0"/>
                    <a:pt x="16526" y="0"/>
                  </a:cubicBezTo>
                  <a:cubicBezTo>
                    <a:pt x="16389" y="0"/>
                    <a:pt x="16252" y="0"/>
                    <a:pt x="16130" y="52"/>
                  </a:cubicBezTo>
                  <a:lnTo>
                    <a:pt x="3496" y="52"/>
                  </a:lnTo>
                  <a:cubicBezTo>
                    <a:pt x="3343" y="0"/>
                    <a:pt x="3206" y="0"/>
                    <a:pt x="3085" y="0"/>
                  </a:cubicBezTo>
                  <a:close/>
                </a:path>
              </a:pathLst>
            </a:custGeom>
            <a:solidFill>
              <a:srgbClr val="778DA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/>
            </a:p>
          </p:txBody>
        </p:sp>
        <p:sp>
          <p:nvSpPr>
            <p:cNvPr id="188" name="Google Shape;12770;p63"/>
            <p:cNvSpPr/>
            <p:nvPr/>
          </p:nvSpPr>
          <p:spPr>
            <a:xfrm>
              <a:off x="252643" y="126639"/>
              <a:ext cx="35524" cy="356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423" h="21600" fill="norm" stroke="1" extrusionOk="0">
                  <a:moveTo>
                    <a:pt x="9235" y="0"/>
                  </a:moveTo>
                  <a:cubicBezTo>
                    <a:pt x="6944" y="0"/>
                    <a:pt x="4626" y="1025"/>
                    <a:pt x="2760" y="3308"/>
                  </a:cubicBezTo>
                  <a:cubicBezTo>
                    <a:pt x="-3177" y="9923"/>
                    <a:pt x="1149" y="21600"/>
                    <a:pt x="9235" y="21600"/>
                  </a:cubicBezTo>
                  <a:cubicBezTo>
                    <a:pt x="14380" y="21600"/>
                    <a:pt x="18423" y="16572"/>
                    <a:pt x="18423" y="10883"/>
                  </a:cubicBezTo>
                  <a:cubicBezTo>
                    <a:pt x="18423" y="4300"/>
                    <a:pt x="13899" y="0"/>
                    <a:pt x="9235" y="0"/>
                  </a:cubicBezTo>
                  <a:close/>
                </a:path>
              </a:pathLst>
            </a:custGeom>
            <a:solidFill>
              <a:srgbClr val="778DA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/>
            </a:p>
          </p:txBody>
        </p:sp>
        <p:sp>
          <p:nvSpPr>
            <p:cNvPr id="189" name="Google Shape;12771;p63"/>
            <p:cNvSpPr/>
            <p:nvPr/>
          </p:nvSpPr>
          <p:spPr>
            <a:xfrm>
              <a:off x="619949" y="172159"/>
              <a:ext cx="71799" cy="478429"/>
            </a:xfrm>
            <a:prstGeom prst="rect">
              <a:avLst/>
            </a:prstGeom>
            <a:solidFill>
              <a:srgbClr val="BECBD5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/>
            </a:p>
          </p:txBody>
        </p:sp>
        <p:sp>
          <p:nvSpPr>
            <p:cNvPr id="190" name="Google Shape;12772;p63"/>
            <p:cNvSpPr/>
            <p:nvPr/>
          </p:nvSpPr>
          <p:spPr>
            <a:xfrm>
              <a:off x="655819" y="172159"/>
              <a:ext cx="35926" cy="478429"/>
            </a:xfrm>
            <a:prstGeom prst="rect">
              <a:avLst/>
            </a:prstGeom>
            <a:solidFill>
              <a:srgbClr val="A4B7C5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/>
            </a:p>
          </p:txBody>
        </p:sp>
        <p:sp>
          <p:nvSpPr>
            <p:cNvPr id="191" name="Google Shape;12773;p63"/>
            <p:cNvSpPr/>
            <p:nvPr/>
          </p:nvSpPr>
          <p:spPr>
            <a:xfrm>
              <a:off x="619949" y="104015"/>
              <a:ext cx="71799" cy="83736"/>
            </a:xfrm>
            <a:prstGeom prst="rect">
              <a:avLst/>
            </a:prstGeom>
            <a:solidFill>
              <a:srgbClr val="6A7F91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/>
            </a:p>
          </p:txBody>
        </p:sp>
        <p:sp>
          <p:nvSpPr>
            <p:cNvPr id="192" name="Google Shape;12774;p63"/>
            <p:cNvSpPr/>
            <p:nvPr/>
          </p:nvSpPr>
          <p:spPr>
            <a:xfrm>
              <a:off x="655819" y="104015"/>
              <a:ext cx="35926" cy="83736"/>
            </a:xfrm>
            <a:prstGeom prst="rect">
              <a:avLst/>
            </a:prstGeom>
            <a:solidFill>
              <a:srgbClr val="51667B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/>
            </a:p>
          </p:txBody>
        </p:sp>
        <p:sp>
          <p:nvSpPr>
            <p:cNvPr id="193" name="Google Shape;12775;p63"/>
            <p:cNvSpPr/>
            <p:nvPr/>
          </p:nvSpPr>
          <p:spPr>
            <a:xfrm>
              <a:off x="619949" y="0"/>
              <a:ext cx="71799" cy="1040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792" y="0"/>
                  </a:moveTo>
                  <a:cubicBezTo>
                    <a:pt x="4855" y="0"/>
                    <a:pt x="0" y="3351"/>
                    <a:pt x="0" y="7449"/>
                  </a:cubicBezTo>
                  <a:lnTo>
                    <a:pt x="0" y="21600"/>
                  </a:lnTo>
                  <a:lnTo>
                    <a:pt x="21600" y="21600"/>
                  </a:lnTo>
                  <a:lnTo>
                    <a:pt x="21600" y="7449"/>
                  </a:lnTo>
                  <a:cubicBezTo>
                    <a:pt x="21600" y="3351"/>
                    <a:pt x="16745" y="0"/>
                    <a:pt x="10792" y="0"/>
                  </a:cubicBezTo>
                  <a:close/>
                </a:path>
              </a:pathLst>
            </a:custGeom>
            <a:solidFill>
              <a:srgbClr val="95A6B4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/>
            </a:p>
          </p:txBody>
        </p:sp>
        <p:sp>
          <p:nvSpPr>
            <p:cNvPr id="194" name="Google Shape;12776;p63"/>
            <p:cNvSpPr/>
            <p:nvPr/>
          </p:nvSpPr>
          <p:spPr>
            <a:xfrm>
              <a:off x="655819" y="0"/>
              <a:ext cx="35926" cy="1040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7449"/>
                  </a:lnTo>
                  <a:cubicBezTo>
                    <a:pt x="21600" y="3351"/>
                    <a:pt x="11898" y="0"/>
                    <a:pt x="0" y="0"/>
                  </a:cubicBezTo>
                  <a:close/>
                </a:path>
              </a:pathLst>
            </a:custGeom>
            <a:solidFill>
              <a:srgbClr val="657E9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/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14155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raphic 8" descr="Graphic 8"/>
          <p:cNvPicPr>
            <a:picLocks noChangeAspect="1"/>
          </p:cNvPicPr>
          <p:nvPr/>
        </p:nvPicPr>
        <p:blipFill>
          <a:blip r:embed="rId2">
            <a:extLst/>
          </a:blip>
          <a:srcRect l="0" t="0" r="0" b="24184"/>
          <a:stretch>
            <a:fillRect/>
          </a:stretch>
        </p:blipFill>
        <p:spPr>
          <a:xfrm>
            <a:off x="-8733" y="2293595"/>
            <a:ext cx="12209639" cy="4439264"/>
          </a:xfrm>
          <a:prstGeom prst="rect">
            <a:avLst/>
          </a:prstGeom>
          <a:ln w="12700">
            <a:miter lim="400000"/>
          </a:ln>
        </p:spPr>
      </p:pic>
      <p:pic>
        <p:nvPicPr>
          <p:cNvPr id="198" name="Graphic 8" descr="Graphic 8"/>
          <p:cNvPicPr>
            <a:picLocks noChangeAspect="1"/>
          </p:cNvPicPr>
          <p:nvPr/>
        </p:nvPicPr>
        <p:blipFill>
          <a:blip r:embed="rId2">
            <a:extLst/>
          </a:blip>
          <a:srcRect l="0" t="0" r="0" b="24184"/>
          <a:stretch>
            <a:fillRect/>
          </a:stretch>
        </p:blipFill>
        <p:spPr>
          <a:xfrm>
            <a:off x="-17636" y="1029149"/>
            <a:ext cx="12209637" cy="4439264"/>
          </a:xfrm>
          <a:prstGeom prst="rect">
            <a:avLst/>
          </a:prstGeom>
          <a:ln w="12700">
            <a:miter lim="400000"/>
          </a:ln>
        </p:spPr>
      </p:pic>
      <p:pic>
        <p:nvPicPr>
          <p:cNvPr id="199" name="Picture 10" descr="Picture 10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26616" y="1106125"/>
            <a:ext cx="5292339" cy="5015185"/>
          </a:xfrm>
          <a:prstGeom prst="rect">
            <a:avLst/>
          </a:prstGeom>
          <a:ln w="12700">
            <a:miter lim="400000"/>
          </a:ln>
        </p:spPr>
      </p:pic>
      <p:sp>
        <p:nvSpPr>
          <p:cNvPr id="200" name="TextBox 11"/>
          <p:cNvSpPr txBox="1"/>
          <p:nvPr/>
        </p:nvSpPr>
        <p:spPr>
          <a:xfrm>
            <a:off x="6150538" y="655871"/>
            <a:ext cx="5709883" cy="143763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533400" dist="50800" dir="5400000">
              <a:srgbClr val="000000">
                <a:alpha val="81000"/>
              </a:srgbClr>
            </a:outerShdw>
            <a:reflection blurRad="0" stA="52000" stPos="0" endA="0" endPos="40000" dist="0" dir="5400000" fadeDir="5400000" sx="100000" sy="-100000" kx="0" ky="0" algn="bl" rotWithShape="0"/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4400">
                <a:solidFill>
                  <a:srgbClr val="FFFFFF"/>
                </a:solidFill>
                <a:latin typeface="Gilroy ExtraBold"/>
                <a:ea typeface="Gilroy ExtraBold"/>
                <a:cs typeface="Gilroy ExtraBold"/>
                <a:sym typeface="Gilroy ExtraBold"/>
              </a:defRPr>
            </a:lvl1pPr>
          </a:lstStyle>
          <a:p>
            <a:pPr/>
            <a:r>
              <a:t>INVESTOR PROTECTION</a:t>
            </a:r>
          </a:p>
        </p:txBody>
      </p:sp>
      <p:sp>
        <p:nvSpPr>
          <p:cNvPr id="201" name="TextBox 15"/>
          <p:cNvSpPr txBox="1"/>
          <p:nvPr/>
        </p:nvSpPr>
        <p:spPr>
          <a:xfrm>
            <a:off x="7628750" y="2765935"/>
            <a:ext cx="2629925" cy="370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>
                <a:solidFill>
                  <a:srgbClr val="FFFFFF"/>
                </a:solidFill>
                <a:latin typeface="Gilroy Light"/>
                <a:ea typeface="Gilroy Light"/>
                <a:cs typeface="Gilroy Light"/>
                <a:sym typeface="Gilroy Light"/>
              </a:defRPr>
            </a:lvl1pPr>
          </a:lstStyle>
          <a:p>
            <a:pPr/>
            <a:r>
              <a:t>Investor Security</a:t>
            </a:r>
          </a:p>
        </p:txBody>
      </p:sp>
      <p:sp>
        <p:nvSpPr>
          <p:cNvPr id="202" name="TextBox 6"/>
          <p:cNvSpPr txBox="1"/>
          <p:nvPr/>
        </p:nvSpPr>
        <p:spPr>
          <a:xfrm>
            <a:off x="7628750" y="4262203"/>
            <a:ext cx="3152695" cy="370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>
                <a:solidFill>
                  <a:srgbClr val="FFFFFF"/>
                </a:solidFill>
                <a:latin typeface="Gilroy Light"/>
                <a:ea typeface="Gilroy Light"/>
                <a:cs typeface="Gilroy Light"/>
                <a:sym typeface="Gilroy Light"/>
              </a:defRPr>
            </a:pPr>
            <a:r>
              <a:t>Community</a:t>
            </a:r>
            <a:r>
              <a:t> </a:t>
            </a:r>
            <a:r>
              <a:t>Investor Decision</a:t>
            </a:r>
          </a:p>
        </p:txBody>
      </p:sp>
      <p:pic>
        <p:nvPicPr>
          <p:cNvPr id="203" name="Graphic 2" descr="Graphic 2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187540" y="5235314"/>
            <a:ext cx="1072626" cy="1074825"/>
          </a:xfrm>
          <a:prstGeom prst="rect">
            <a:avLst/>
          </a:prstGeom>
          <a:ln w="12700">
            <a:miter lim="400000"/>
          </a:ln>
        </p:spPr>
      </p:pic>
      <p:sp>
        <p:nvSpPr>
          <p:cNvPr id="204" name="TextBox 6"/>
          <p:cNvSpPr txBox="1"/>
          <p:nvPr/>
        </p:nvSpPr>
        <p:spPr>
          <a:xfrm>
            <a:off x="7628750" y="5141274"/>
            <a:ext cx="3152695" cy="1488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>
                <a:solidFill>
                  <a:srgbClr val="FFFFFF"/>
                </a:solidFill>
                <a:latin typeface="Gilroy Light"/>
                <a:ea typeface="Gilroy Light"/>
                <a:cs typeface="Gilroy Light"/>
                <a:sym typeface="Gilroy Light"/>
              </a:defRPr>
            </a:pPr>
            <a:r>
              <a:t>Money </a:t>
            </a:r>
            <a:r>
              <a:t>stored</a:t>
            </a:r>
            <a:r>
              <a:t> in Anchor </a:t>
            </a:r>
            <a:r>
              <a:t>Protocol,</a:t>
            </a:r>
            <a:r>
              <a:t> release</a:t>
            </a:r>
            <a:r>
              <a:t>d</a:t>
            </a:r>
            <a:r>
              <a:t> using </a:t>
            </a:r>
            <a:r>
              <a:t>m</a:t>
            </a:r>
            <a:r>
              <a:t>ilestone</a:t>
            </a:r>
            <a:r>
              <a:t>s</a:t>
            </a:r>
            <a:r>
              <a:t> under </a:t>
            </a:r>
            <a:r>
              <a:t>s</a:t>
            </a:r>
            <a:r>
              <a:t>mart </a:t>
            </a:r>
            <a:r>
              <a:t>c</a:t>
            </a:r>
            <a:r>
              <a:t>ontract and </a:t>
            </a:r>
            <a:r>
              <a:t>i</a:t>
            </a:r>
            <a:r>
              <a:t>nvestor approval</a:t>
            </a:r>
          </a:p>
        </p:txBody>
      </p:sp>
      <p:pic>
        <p:nvPicPr>
          <p:cNvPr id="205" name="Graphic 39" descr="Graphic 39"/>
          <p:cNvPicPr>
            <a:picLocks noChangeAspect="1"/>
          </p:cNvPicPr>
          <p:nvPr/>
        </p:nvPicPr>
        <p:blipFill>
          <a:blip r:embed="rId5">
            <a:extLst/>
          </a:blip>
          <a:srcRect l="0" t="0" r="7276" b="8547"/>
          <a:stretch>
            <a:fillRect/>
          </a:stretch>
        </p:blipFill>
        <p:spPr>
          <a:xfrm>
            <a:off x="6095999" y="2477340"/>
            <a:ext cx="1208810" cy="1192305"/>
          </a:xfrm>
          <a:prstGeom prst="rect">
            <a:avLst/>
          </a:prstGeom>
          <a:ln w="12700">
            <a:miter lim="400000"/>
          </a:ln>
        </p:spPr>
      </p:pic>
      <p:pic>
        <p:nvPicPr>
          <p:cNvPr id="206" name="Graphic 38" descr="Graphic 38"/>
          <p:cNvPicPr>
            <a:picLocks noChangeAspect="1"/>
          </p:cNvPicPr>
          <p:nvPr/>
        </p:nvPicPr>
        <p:blipFill>
          <a:blip r:embed="rId6">
            <a:extLst/>
          </a:blip>
          <a:srcRect l="0" t="0" r="9172" b="8547"/>
          <a:stretch>
            <a:fillRect/>
          </a:stretch>
        </p:blipFill>
        <p:spPr>
          <a:xfrm>
            <a:off x="6096000" y="3853388"/>
            <a:ext cx="1184051" cy="119230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14155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raphic 8" descr="Graphic 8"/>
          <p:cNvPicPr>
            <a:picLocks noChangeAspect="1"/>
          </p:cNvPicPr>
          <p:nvPr/>
        </p:nvPicPr>
        <p:blipFill>
          <a:blip r:embed="rId2">
            <a:extLst/>
          </a:blip>
          <a:srcRect l="0" t="0" r="0" b="24184"/>
          <a:stretch>
            <a:fillRect/>
          </a:stretch>
        </p:blipFill>
        <p:spPr>
          <a:xfrm>
            <a:off x="-17636" y="1478061"/>
            <a:ext cx="12209637" cy="4439264"/>
          </a:xfrm>
          <a:prstGeom prst="rect">
            <a:avLst/>
          </a:prstGeom>
          <a:ln w="12700">
            <a:miter lim="400000"/>
          </a:ln>
        </p:spPr>
      </p:pic>
      <p:sp>
        <p:nvSpPr>
          <p:cNvPr id="209" name="TextBox 11"/>
          <p:cNvSpPr txBox="1"/>
          <p:nvPr/>
        </p:nvSpPr>
        <p:spPr>
          <a:xfrm>
            <a:off x="682520" y="940675"/>
            <a:ext cx="5709886" cy="143763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533400" dist="50800" dir="5400000">
              <a:srgbClr val="000000">
                <a:alpha val="81000"/>
              </a:srgbClr>
            </a:outerShdw>
            <a:reflection blurRad="0" stA="52000" stPos="0" endA="0" endPos="40000" dist="0" dir="5400000" fadeDir="5400000" sx="100000" sy="-100000" kx="0" ky="0" algn="bl" rotWithShape="0"/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4400">
                <a:solidFill>
                  <a:srgbClr val="FFFFFF"/>
                </a:solidFill>
                <a:latin typeface="Gilroy Light"/>
                <a:ea typeface="Gilroy Light"/>
                <a:cs typeface="Gilroy Light"/>
                <a:sym typeface="Gilroy Light"/>
              </a:defRPr>
            </a:pPr>
            <a:r>
              <a:t>Provide</a:t>
            </a:r>
            <a:r>
              <a:rPr>
                <a:latin typeface="Gilroy ExtraBold"/>
                <a:ea typeface="Gilroy ExtraBold"/>
                <a:cs typeface="Gilroy ExtraBold"/>
                <a:sym typeface="Gilroy ExtraBold"/>
              </a:rPr>
              <a:t> </a:t>
            </a:r>
          </a:p>
          <a:p>
            <a:pPr>
              <a:defRPr sz="4400">
                <a:solidFill>
                  <a:srgbClr val="FFFFFF"/>
                </a:solidFill>
                <a:latin typeface="Gilroy ExtraBold"/>
                <a:ea typeface="Gilroy ExtraBold"/>
                <a:cs typeface="Gilroy ExtraBold"/>
                <a:sym typeface="Gilroy ExtraBold"/>
              </a:defRPr>
            </a:pPr>
            <a:r>
              <a:t>INCUBATION</a:t>
            </a:r>
          </a:p>
        </p:txBody>
      </p:sp>
      <p:sp>
        <p:nvSpPr>
          <p:cNvPr id="210" name="TextBox 15"/>
          <p:cNvSpPr txBox="1"/>
          <p:nvPr/>
        </p:nvSpPr>
        <p:spPr>
          <a:xfrm>
            <a:off x="2130862" y="3432647"/>
            <a:ext cx="3541983" cy="815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600">
                <a:solidFill>
                  <a:srgbClr val="FFFFFF"/>
                </a:solidFill>
                <a:latin typeface="Gilroy Light"/>
                <a:ea typeface="Gilroy Light"/>
                <a:cs typeface="Gilroy Light"/>
                <a:sym typeface="Gilroy Light"/>
              </a:defRPr>
            </a:lvl1pPr>
          </a:lstStyle>
          <a:p>
            <a:pPr/>
            <a:r>
              <a:t>Pre-select and prepare projects for community approval to assure successful fundraising and scalability.</a:t>
            </a:r>
          </a:p>
        </p:txBody>
      </p:sp>
      <p:sp>
        <p:nvSpPr>
          <p:cNvPr id="211" name="TextBox 6"/>
          <p:cNvSpPr txBox="1"/>
          <p:nvPr/>
        </p:nvSpPr>
        <p:spPr>
          <a:xfrm>
            <a:off x="2130861" y="5159974"/>
            <a:ext cx="3745505" cy="10566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600">
                <a:solidFill>
                  <a:srgbClr val="FFFFFF"/>
                </a:solidFill>
                <a:latin typeface="Gilroy Light"/>
                <a:ea typeface="Gilroy Light"/>
                <a:cs typeface="Gilroy Light"/>
                <a:sym typeface="Gilroy Light"/>
              </a:defRPr>
            </a:lvl1pPr>
          </a:lstStyle>
          <a:p>
            <a:pPr/>
            <a:r>
              <a:t>Using team of industry experts to advise and pre-select projects from various industries on blockchain and real-world projects.</a:t>
            </a:r>
          </a:p>
        </p:txBody>
      </p:sp>
      <p:pic>
        <p:nvPicPr>
          <p:cNvPr id="212" name="Graphic 3" descr="Graphic 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618374" y="1455712"/>
            <a:ext cx="4673822" cy="4241059"/>
          </a:xfrm>
          <a:prstGeom prst="rect">
            <a:avLst/>
          </a:prstGeom>
          <a:ln w="12700">
            <a:miter lim="400000"/>
          </a:ln>
        </p:spPr>
      </p:pic>
      <p:pic>
        <p:nvPicPr>
          <p:cNvPr id="213" name="Graphic 5" descr="Graphic 5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96259" y="3252754"/>
            <a:ext cx="1072437" cy="1095982"/>
          </a:xfrm>
          <a:prstGeom prst="rect">
            <a:avLst/>
          </a:prstGeom>
          <a:ln w="12700">
            <a:miter lim="400000"/>
          </a:ln>
        </p:spPr>
      </p:pic>
      <p:pic>
        <p:nvPicPr>
          <p:cNvPr id="214" name="Graphic 9" descr="Graphic 9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92137" y="5135131"/>
            <a:ext cx="880680" cy="8806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Rectangle: Top Corners Rounded 10"/>
          <p:cNvSpPr/>
          <p:nvPr/>
        </p:nvSpPr>
        <p:spPr>
          <a:xfrm>
            <a:off x="727787" y="4444181"/>
            <a:ext cx="10664892" cy="24138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531" y="0"/>
                </a:moveTo>
                <a:lnTo>
                  <a:pt x="21069" y="0"/>
                </a:lnTo>
                <a:cubicBezTo>
                  <a:pt x="21362" y="0"/>
                  <a:pt x="21600" y="1051"/>
                  <a:pt x="21600" y="2348"/>
                </a:cubicBezTo>
                <a:lnTo>
                  <a:pt x="21600" y="21600"/>
                </a:lnTo>
                <a:lnTo>
                  <a:pt x="0" y="21600"/>
                </a:lnTo>
                <a:lnTo>
                  <a:pt x="0" y="2348"/>
                </a:lnTo>
                <a:cubicBezTo>
                  <a:pt x="0" y="1051"/>
                  <a:pt x="238" y="0"/>
                  <a:pt x="531" y="0"/>
                </a:cubicBezTo>
                <a:close/>
              </a:path>
            </a:pathLst>
          </a:custGeom>
          <a:solidFill>
            <a:srgbClr val="141550"/>
          </a:solidFill>
          <a:ln w="12700">
            <a:miter lim="400000"/>
          </a:ln>
          <a:effectLst>
            <a:outerShdw sx="100000" sy="100000" kx="0" ky="0" algn="b" rotWithShape="0" blurRad="50800" dist="38100" dir="10800000">
              <a:srgbClr val="000000">
                <a:alpha val="40000"/>
              </a:srgbClr>
            </a:outerShdw>
          </a:effectLst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</a:p>
        </p:txBody>
      </p:sp>
      <p:sp>
        <p:nvSpPr>
          <p:cNvPr id="217" name="TextBox 6"/>
          <p:cNvSpPr txBox="1"/>
          <p:nvPr/>
        </p:nvSpPr>
        <p:spPr>
          <a:xfrm>
            <a:off x="3712935" y="1574942"/>
            <a:ext cx="4766129" cy="1539237"/>
          </a:xfrm>
          <a:prstGeom prst="rect">
            <a:avLst/>
          </a:prstGeom>
          <a:ln w="12700">
            <a:miter lim="400000"/>
          </a:ln>
          <a:effectLst>
            <a:reflection blurRad="0" stA="52000" stPos="0" endA="0" endPos="40000" dist="0" dir="5400000" fadeDir="5400000" sx="100000" sy="-100000" kx="0" ky="0" algn="bl" rotWithShape="0"/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3200">
                <a:solidFill>
                  <a:srgbClr val="FFFFFF"/>
                </a:solidFill>
                <a:effectLst>
                  <a:outerShdw sx="100000" sy="100000" kx="0" ky="0" algn="b" rotWithShape="0" blurRad="38100" dist="19050" dir="2700000">
                    <a:srgbClr val="000000">
                      <a:alpha val="40000"/>
                    </a:srgbClr>
                  </a:outerShdw>
                </a:effectLst>
                <a:latin typeface="Gilroy Light"/>
                <a:ea typeface="Gilroy Light"/>
                <a:cs typeface="Gilroy Light"/>
                <a:sym typeface="Gilroy Light"/>
              </a:defRPr>
            </a:pPr>
            <a:r>
              <a:t>What is</a:t>
            </a:r>
            <a:endParaRPr sz="3600"/>
          </a:p>
          <a:p>
            <a:pPr>
              <a:defRPr sz="3200">
                <a:solidFill>
                  <a:srgbClr val="FFFFFF"/>
                </a:solidFill>
                <a:effectLst>
                  <a:outerShdw sx="100000" sy="100000" kx="0" ky="0" algn="b" rotWithShape="0" blurRad="38100" dist="19050" dir="2700000">
                    <a:srgbClr val="000000">
                      <a:alpha val="40000"/>
                    </a:srgbClr>
                  </a:outerShdw>
                </a:effectLst>
                <a:latin typeface="Gilroy ExtraBold"/>
                <a:ea typeface="Gilroy ExtraBold"/>
                <a:cs typeface="Gilroy ExtraBold"/>
                <a:sym typeface="Gilroy ExtraBold"/>
              </a:defRPr>
            </a:pPr>
            <a:r>
              <a:t>TERRA</a:t>
            </a:r>
            <a:endParaRPr sz="3600"/>
          </a:p>
          <a:p>
            <a:pPr>
              <a:defRPr sz="3200">
                <a:solidFill>
                  <a:srgbClr val="FFFFFF"/>
                </a:solidFill>
                <a:effectLst>
                  <a:outerShdw sx="100000" sy="100000" kx="0" ky="0" algn="b" rotWithShape="0" blurRad="38100" dist="19050" dir="2700000">
                    <a:srgbClr val="000000">
                      <a:alpha val="40000"/>
                    </a:srgbClr>
                  </a:outerShdw>
                </a:effectLst>
                <a:latin typeface="Gilroy ExtraBold"/>
                <a:ea typeface="Gilroy ExtraBold"/>
                <a:cs typeface="Gilroy ExtraBold"/>
                <a:sym typeface="Gilroy ExtraBold"/>
              </a:defRPr>
            </a:pPr>
            <a:r>
              <a:t>ECOSYSTEM?</a:t>
            </a:r>
          </a:p>
        </p:txBody>
      </p:sp>
      <p:sp>
        <p:nvSpPr>
          <p:cNvPr id="218" name="TextBox 11"/>
          <p:cNvSpPr txBox="1"/>
          <p:nvPr/>
        </p:nvSpPr>
        <p:spPr>
          <a:xfrm>
            <a:off x="6736456" y="1752100"/>
            <a:ext cx="3847936" cy="13106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algn="just">
              <a:defRPr sz="2000">
                <a:solidFill>
                  <a:srgbClr val="FFFFFF"/>
                </a:solidFill>
                <a:latin typeface="Gilroy Light"/>
                <a:ea typeface="Gilroy Light"/>
                <a:cs typeface="Gilroy Light"/>
                <a:sym typeface="Gilroy Light"/>
              </a:defRPr>
            </a:pPr>
            <a:r>
              <a:t>Terra is the 2</a:t>
            </a:r>
            <a:r>
              <a:rPr baseline="30000"/>
              <a:t>nd</a:t>
            </a:r>
            <a:r>
              <a:t> largest blockchain in terms of total value locked (TVL), with over $13 billion from 13 protocols.</a:t>
            </a:r>
          </a:p>
        </p:txBody>
      </p:sp>
      <p:pic>
        <p:nvPicPr>
          <p:cNvPr id="219" name="Graphic 2" descr="Graphic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935089" y="2899784"/>
            <a:ext cx="788992" cy="788989"/>
          </a:xfrm>
          <a:prstGeom prst="rect">
            <a:avLst/>
          </a:prstGeom>
          <a:ln w="12700">
            <a:miter lim="400000"/>
          </a:ln>
          <a:effectLst>
            <a:reflection blurRad="0" stA="52000" stPos="0" endA="0" endPos="40000" dist="0" dir="5400000" fadeDir="5400000" sx="100000" sy="-100000" kx="0" ky="0" algn="bl" rotWithShape="0"/>
          </a:effectLst>
        </p:spPr>
      </p:pic>
      <p:pic>
        <p:nvPicPr>
          <p:cNvPr id="220" name="Graphic 4" descr="Graphic 4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79750" y="2562829"/>
            <a:ext cx="643109" cy="643109"/>
          </a:xfrm>
          <a:prstGeom prst="rect">
            <a:avLst/>
          </a:prstGeom>
          <a:ln w="12700">
            <a:miter lim="400000"/>
          </a:ln>
          <a:effectLst>
            <a:reflection blurRad="0" stA="52000" stPos="0" endA="0" endPos="40000" dist="0" dir="5400000" fadeDir="5400000" sx="100000" sy="-100000" kx="0" ky="0" algn="bl" rotWithShape="0"/>
          </a:effectLst>
        </p:spPr>
      </p:pic>
      <p:pic>
        <p:nvPicPr>
          <p:cNvPr id="221" name="Graphic 2" descr="Graphic 2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049783" y="5269319"/>
            <a:ext cx="693957" cy="959061"/>
          </a:xfrm>
          <a:prstGeom prst="rect">
            <a:avLst/>
          </a:prstGeom>
          <a:ln w="12700">
            <a:miter lim="400000"/>
          </a:ln>
        </p:spPr>
      </p:pic>
      <p:pic>
        <p:nvPicPr>
          <p:cNvPr id="222" name="Graphic 4" descr="Graphic 4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517878" y="5358689"/>
            <a:ext cx="959210" cy="561422"/>
          </a:xfrm>
          <a:prstGeom prst="rect">
            <a:avLst/>
          </a:prstGeom>
          <a:ln w="12700">
            <a:miter lim="400000"/>
          </a:ln>
        </p:spPr>
      </p:pic>
      <p:sp>
        <p:nvSpPr>
          <p:cNvPr id="223" name="TextBox 12"/>
          <p:cNvSpPr txBox="1"/>
          <p:nvPr/>
        </p:nvSpPr>
        <p:spPr>
          <a:xfrm>
            <a:off x="7743548" y="5365679"/>
            <a:ext cx="2247946" cy="5740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600">
                <a:solidFill>
                  <a:srgbClr val="FFFFFF"/>
                </a:solidFill>
                <a:latin typeface="Gilroy Light"/>
                <a:ea typeface="Gilroy Light"/>
                <a:cs typeface="Gilroy Light"/>
                <a:sym typeface="Gilroy Light"/>
              </a:defRPr>
            </a:lvl1pPr>
          </a:lstStyle>
          <a:p>
            <a:pPr/>
            <a:r>
              <a:t>Synthetic assets with ultra-low gas fees </a:t>
            </a:r>
          </a:p>
        </p:txBody>
      </p:sp>
      <p:sp>
        <p:nvSpPr>
          <p:cNvPr id="224" name="TextBox 12"/>
          <p:cNvSpPr txBox="1"/>
          <p:nvPr/>
        </p:nvSpPr>
        <p:spPr>
          <a:xfrm>
            <a:off x="8579381" y="699079"/>
            <a:ext cx="2696101" cy="370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>
                <a:solidFill>
                  <a:srgbClr val="FFFFFF"/>
                </a:solidFill>
                <a:latin typeface="Gilroy Light"/>
                <a:ea typeface="Gilroy Light"/>
                <a:cs typeface="Gilroy Light"/>
                <a:sym typeface="Gilroy Light"/>
              </a:defRPr>
            </a:lvl1pPr>
          </a:lstStyle>
          <a:p>
            <a:pPr/>
            <a:r>
              <a:t> </a:t>
            </a:r>
          </a:p>
        </p:txBody>
      </p:sp>
      <p:sp>
        <p:nvSpPr>
          <p:cNvPr id="225" name="TextBox 12"/>
          <p:cNvSpPr txBox="1"/>
          <p:nvPr/>
        </p:nvSpPr>
        <p:spPr>
          <a:xfrm>
            <a:off x="3140374" y="5269319"/>
            <a:ext cx="2247945" cy="815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1600">
                <a:solidFill>
                  <a:srgbClr val="FFFFFF"/>
                </a:solidFill>
                <a:latin typeface="Gilroy Light"/>
                <a:ea typeface="Gilroy Light"/>
                <a:cs typeface="Gilroy Light"/>
                <a:sym typeface="Gilroy Light"/>
              </a:defRPr>
            </a:pPr>
            <a:r>
              <a:t>S</a:t>
            </a:r>
            <a:r>
              <a:t>table-coin-based system with strong community </a:t>
            </a:r>
          </a:p>
        </p:txBody>
      </p:sp>
      <p:pic>
        <p:nvPicPr>
          <p:cNvPr id="226" name="Graphic 9" descr="Graphic 9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256910" y="1079097"/>
            <a:ext cx="2290287" cy="2239276"/>
          </a:xfrm>
          <a:prstGeom prst="rect">
            <a:avLst/>
          </a:prstGeom>
          <a:ln w="12700">
            <a:miter lim="400000"/>
          </a:ln>
          <a:effectLst>
            <a:reflection blurRad="0" stA="50000" stPos="0" endA="0" endPos="40000" dist="0" dir="5400000" fadeDir="5400000" sx="100000" sy="-100000" kx="0" ky="0" algn="bl" rotWithShape="0"/>
          </a:effectLst>
        </p:spPr>
      </p:pic>
      <p:pic>
        <p:nvPicPr>
          <p:cNvPr id="227" name="Graphic 7" descr="Graphic 7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3254790" y="3294277"/>
            <a:ext cx="643107" cy="643109"/>
          </a:xfrm>
          <a:prstGeom prst="rect">
            <a:avLst/>
          </a:prstGeom>
          <a:ln w="12700">
            <a:miter lim="400000"/>
          </a:ln>
          <a:effectLst>
            <a:reflection blurRad="0" stA="52000" stPos="0" endA="0" endPos="40000" dist="0" dir="5400000" fadeDir="5400000" sx="100000" sy="-100000" kx="0" ky="0" algn="bl" rotWithShape="0"/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3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raphic 1027" descr="Graphic 1027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240033" y="2462820"/>
            <a:ext cx="773868" cy="773867"/>
          </a:xfrm>
          <a:prstGeom prst="rect">
            <a:avLst/>
          </a:prstGeom>
          <a:ln w="12700">
            <a:miter lim="400000"/>
          </a:ln>
          <a:effectLst>
            <a:reflection blurRad="0" stA="50000" stPos="0" endA="0" endPos="40000" dist="0" dir="5400000" fadeDir="5400000" sx="100000" sy="-100000" kx="0" ky="0" algn="bl" rotWithShape="0"/>
          </a:effectLst>
        </p:spPr>
      </p:pic>
      <p:sp>
        <p:nvSpPr>
          <p:cNvPr id="230" name="TextBox 12"/>
          <p:cNvSpPr txBox="1"/>
          <p:nvPr/>
        </p:nvSpPr>
        <p:spPr>
          <a:xfrm>
            <a:off x="3277569" y="195376"/>
            <a:ext cx="5709885" cy="143763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533400" dist="50800" dir="5400000">
              <a:srgbClr val="000000">
                <a:alpha val="81000"/>
              </a:srgbClr>
            </a:outerShdw>
            <a:reflection blurRad="0" stA="33000" stPos="0" endA="0" endPos="40000" dist="0" dir="5400000" fadeDir="5400000" sx="100000" sy="-100000" kx="0" ky="0" algn="bl" rotWithShape="0"/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defRPr sz="4400">
                <a:solidFill>
                  <a:srgbClr val="FFFFFF"/>
                </a:solidFill>
                <a:latin typeface="Gilroy ExtraBold"/>
                <a:ea typeface="Gilroy ExtraBold"/>
                <a:cs typeface="Gilroy ExtraBold"/>
                <a:sym typeface="Gilroy ExtraBold"/>
              </a:defRPr>
            </a:pPr>
            <a:r>
              <a:t>ANCHOR</a:t>
            </a:r>
          </a:p>
          <a:p>
            <a:pPr algn="ctr">
              <a:defRPr sz="4400">
                <a:solidFill>
                  <a:srgbClr val="FFFFFF"/>
                </a:solidFill>
                <a:latin typeface="Gilroy Light"/>
                <a:ea typeface="Gilroy Light"/>
                <a:cs typeface="Gilroy Light"/>
                <a:sym typeface="Gilroy Light"/>
              </a:defRPr>
            </a:pPr>
            <a:r>
              <a:t>PROTOCOL</a:t>
            </a:r>
          </a:p>
        </p:txBody>
      </p:sp>
      <p:grpSp>
        <p:nvGrpSpPr>
          <p:cNvPr id="233" name="image14.png"/>
          <p:cNvGrpSpPr/>
          <p:nvPr/>
        </p:nvGrpSpPr>
        <p:grpSpPr>
          <a:xfrm>
            <a:off x="5382762" y="1842215"/>
            <a:ext cx="1480828" cy="1356368"/>
            <a:chOff x="-1" y="0"/>
            <a:chExt cx="1480826" cy="1356367"/>
          </a:xfrm>
        </p:grpSpPr>
        <p:sp>
          <p:nvSpPr>
            <p:cNvPr id="231" name="Shape"/>
            <p:cNvSpPr/>
            <p:nvPr/>
          </p:nvSpPr>
          <p:spPr>
            <a:xfrm>
              <a:off x="-2" y="0"/>
              <a:ext cx="1480828" cy="13563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856"/>
                  </a:moveTo>
                  <a:cubicBezTo>
                    <a:pt x="0" y="831"/>
                    <a:pt x="761" y="0"/>
                    <a:pt x="1700" y="0"/>
                  </a:cubicBezTo>
                  <a:lnTo>
                    <a:pt x="19900" y="0"/>
                  </a:lnTo>
                  <a:cubicBezTo>
                    <a:pt x="20839" y="0"/>
                    <a:pt x="21600" y="831"/>
                    <a:pt x="21600" y="1856"/>
                  </a:cubicBezTo>
                  <a:lnTo>
                    <a:pt x="21600" y="19744"/>
                  </a:lnTo>
                  <a:cubicBezTo>
                    <a:pt x="21600" y="20769"/>
                    <a:pt x="20839" y="21600"/>
                    <a:pt x="19900" y="21600"/>
                  </a:cubicBezTo>
                  <a:lnTo>
                    <a:pt x="1700" y="21600"/>
                  </a:lnTo>
                  <a:cubicBezTo>
                    <a:pt x="761" y="21600"/>
                    <a:pt x="0" y="20769"/>
                    <a:pt x="0" y="19744"/>
                  </a:cubicBezTo>
                  <a:close/>
                </a:path>
              </a:pathLst>
            </a:custGeom>
            <a:solidFill>
              <a:srgbClr val="EDEDED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+mn-lt"/>
                  <a:ea typeface="+mn-ea"/>
                  <a:cs typeface="+mn-cs"/>
                  <a:sym typeface="Calibri"/>
                </a:defRPr>
              </a:pPr>
            </a:p>
          </p:txBody>
        </p:sp>
        <p:pic>
          <p:nvPicPr>
            <p:cNvPr id="232" name="image43.png" descr="image43.png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0" r="5" b="0"/>
            <a:stretch>
              <a:fillRect/>
            </a:stretch>
          </p:blipFill>
          <p:spPr>
            <a:xfrm>
              <a:off x="0" y="0"/>
              <a:ext cx="1480742" cy="13563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702" y="0"/>
                  </a:moveTo>
                  <a:cubicBezTo>
                    <a:pt x="763" y="0"/>
                    <a:pt x="0" y="833"/>
                    <a:pt x="0" y="1858"/>
                  </a:cubicBezTo>
                  <a:lnTo>
                    <a:pt x="0" y="19742"/>
                  </a:lnTo>
                  <a:cubicBezTo>
                    <a:pt x="0" y="20767"/>
                    <a:pt x="763" y="21600"/>
                    <a:pt x="1702" y="21600"/>
                  </a:cubicBezTo>
                  <a:lnTo>
                    <a:pt x="19898" y="21600"/>
                  </a:lnTo>
                  <a:cubicBezTo>
                    <a:pt x="20837" y="21600"/>
                    <a:pt x="21600" y="20767"/>
                    <a:pt x="21600" y="19742"/>
                  </a:cubicBezTo>
                  <a:lnTo>
                    <a:pt x="21600" y="1858"/>
                  </a:lnTo>
                  <a:cubicBezTo>
                    <a:pt x="21600" y="833"/>
                    <a:pt x="20837" y="0"/>
                    <a:pt x="19898" y="0"/>
                  </a:cubicBezTo>
                  <a:lnTo>
                    <a:pt x="1702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>
              <a:reflection blurRad="0" stA="38000" stPos="0" endA="0" endPos="40000" dist="0" dir="5400000" fadeDir="5400000" sx="100000" sy="-100000" kx="0" ky="0" algn="bl" rotWithShape="0"/>
            </a:effectLst>
          </p:spPr>
        </p:pic>
      </p:grpSp>
      <p:sp>
        <p:nvSpPr>
          <p:cNvPr id="234" name="TextBox 29"/>
          <p:cNvSpPr txBox="1"/>
          <p:nvPr/>
        </p:nvSpPr>
        <p:spPr>
          <a:xfrm>
            <a:off x="2910433" y="3584397"/>
            <a:ext cx="6371134" cy="73913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50800" dist="38100" dir="10800000">
              <a:srgbClr val="000000">
                <a:alpha val="4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defRPr sz="1400">
                <a:solidFill>
                  <a:srgbClr val="FFFFFF"/>
                </a:solidFill>
                <a:latin typeface="Gilroy Light"/>
                <a:ea typeface="Gilroy Light"/>
                <a:cs typeface="Gilroy Light"/>
                <a:sym typeface="Gilroy Light"/>
              </a:defRPr>
            </a:pPr>
            <a:r>
              <a:t>Anchor Protocol is a Terra-based application built by Terraform Labs (TFL). </a:t>
            </a:r>
          </a:p>
          <a:p>
            <a:pPr algn="ctr">
              <a:defRPr sz="1400">
                <a:solidFill>
                  <a:srgbClr val="FFFFFF"/>
                </a:solidFill>
                <a:latin typeface="Gilroy Light"/>
                <a:ea typeface="Gilroy Light"/>
                <a:cs typeface="Gilroy Light"/>
                <a:sym typeface="Gilroy Light"/>
              </a:defRPr>
            </a:pPr>
            <a:r>
              <a:t>Anchor is a savings protocol offering low-volatile yields and security on Terra stablecoin deposits. </a:t>
            </a:r>
          </a:p>
        </p:txBody>
      </p:sp>
      <p:pic>
        <p:nvPicPr>
          <p:cNvPr id="235" name="Graphic 30" descr="Graphic 30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088745" y="2455256"/>
            <a:ext cx="788991" cy="788993"/>
          </a:xfrm>
          <a:prstGeom prst="rect">
            <a:avLst/>
          </a:prstGeom>
          <a:ln w="12700">
            <a:miter lim="400000"/>
          </a:ln>
          <a:effectLst>
            <a:reflection blurRad="0" stA="50000" stPos="0" endA="0" endPos="40000" dist="0" dir="5400000" fadeDir="5400000" sx="100000" sy="-100000" kx="0" ky="0" algn="bl" rotWithShape="0"/>
          </a:effectLst>
        </p:spPr>
      </p:pic>
      <p:sp>
        <p:nvSpPr>
          <p:cNvPr id="236" name="TextBox 13"/>
          <p:cNvSpPr txBox="1"/>
          <p:nvPr/>
        </p:nvSpPr>
        <p:spPr>
          <a:xfrm>
            <a:off x="3086098" y="5199276"/>
            <a:ext cx="2609887" cy="95503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50800" dist="38100" dir="10800000">
              <a:srgbClr val="000000">
                <a:alpha val="4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just">
              <a:defRPr sz="1400">
                <a:solidFill>
                  <a:srgbClr val="FFFFFF"/>
                </a:solidFill>
                <a:latin typeface="Gilroy Light"/>
                <a:ea typeface="Gilroy Light"/>
                <a:cs typeface="Gilroy Light"/>
                <a:sym typeface="Gilroy Light"/>
              </a:defRPr>
            </a:lvl1pPr>
          </a:lstStyle>
          <a:p>
            <a:pPr/>
            <a:r>
              <a:t>Incentive for WFD token holders to stake and invest in projects, reducing volatility of the WFD token price.</a:t>
            </a:r>
          </a:p>
        </p:txBody>
      </p:sp>
      <p:sp>
        <p:nvSpPr>
          <p:cNvPr id="237" name="TextBox 1"/>
          <p:cNvSpPr txBox="1"/>
          <p:nvPr/>
        </p:nvSpPr>
        <p:spPr>
          <a:xfrm>
            <a:off x="7474356" y="5199276"/>
            <a:ext cx="2609886" cy="11709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just">
              <a:defRPr sz="1400">
                <a:solidFill>
                  <a:srgbClr val="FFFFFF"/>
                </a:solidFill>
                <a:latin typeface="Gilroy Light"/>
                <a:ea typeface="Gilroy Light"/>
                <a:cs typeface="Gilroy Light"/>
                <a:sym typeface="Gilroy Light"/>
              </a:defRPr>
            </a:lvl1pPr>
          </a:lstStyle>
          <a:p>
            <a:pPr/>
            <a:r>
              <a:t>Manage project fund distribution release using project milestone smart contracts, preventing scam with full transparency.</a:t>
            </a:r>
          </a:p>
        </p:txBody>
      </p:sp>
      <p:grpSp>
        <p:nvGrpSpPr>
          <p:cNvPr id="270" name="Google Shape;6898;p58"/>
          <p:cNvGrpSpPr/>
          <p:nvPr/>
        </p:nvGrpSpPr>
        <p:grpSpPr>
          <a:xfrm>
            <a:off x="6602587" y="5417073"/>
            <a:ext cx="640235" cy="702764"/>
            <a:chOff x="0" y="0"/>
            <a:chExt cx="640234" cy="702763"/>
          </a:xfrm>
        </p:grpSpPr>
        <p:sp>
          <p:nvSpPr>
            <p:cNvPr id="238" name="Google Shape;6899;p58"/>
            <p:cNvSpPr/>
            <p:nvPr/>
          </p:nvSpPr>
          <p:spPr>
            <a:xfrm>
              <a:off x="308398" y="125000"/>
              <a:ext cx="287279" cy="2872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3" h="21600" fill="norm" stroke="1" extrusionOk="0">
                  <a:moveTo>
                    <a:pt x="10715" y="4191"/>
                  </a:moveTo>
                  <a:cubicBezTo>
                    <a:pt x="11524" y="4191"/>
                    <a:pt x="12347" y="4343"/>
                    <a:pt x="13144" y="4665"/>
                  </a:cubicBezTo>
                  <a:cubicBezTo>
                    <a:pt x="16507" y="6021"/>
                    <a:pt x="18141" y="9865"/>
                    <a:pt x="16797" y="13254"/>
                  </a:cubicBezTo>
                  <a:cubicBezTo>
                    <a:pt x="15773" y="15837"/>
                    <a:pt x="13312" y="17409"/>
                    <a:pt x="10711" y="17409"/>
                  </a:cubicBezTo>
                  <a:cubicBezTo>
                    <a:pt x="9901" y="17409"/>
                    <a:pt x="9077" y="17257"/>
                    <a:pt x="8280" y="16935"/>
                  </a:cubicBezTo>
                  <a:cubicBezTo>
                    <a:pt x="4919" y="15581"/>
                    <a:pt x="3283" y="11735"/>
                    <a:pt x="4627" y="8347"/>
                  </a:cubicBezTo>
                  <a:cubicBezTo>
                    <a:pt x="5651" y="5763"/>
                    <a:pt x="8113" y="4191"/>
                    <a:pt x="10715" y="4191"/>
                  </a:cubicBezTo>
                  <a:close/>
                  <a:moveTo>
                    <a:pt x="13092" y="0"/>
                  </a:moveTo>
                  <a:cubicBezTo>
                    <a:pt x="12828" y="0"/>
                    <a:pt x="12579" y="159"/>
                    <a:pt x="12476" y="420"/>
                  </a:cubicBezTo>
                  <a:lnTo>
                    <a:pt x="11817" y="2080"/>
                  </a:lnTo>
                  <a:cubicBezTo>
                    <a:pt x="11448" y="2031"/>
                    <a:pt x="11077" y="2007"/>
                    <a:pt x="10706" y="2007"/>
                  </a:cubicBezTo>
                  <a:cubicBezTo>
                    <a:pt x="10267" y="2007"/>
                    <a:pt x="9828" y="2041"/>
                    <a:pt x="9393" y="2109"/>
                  </a:cubicBezTo>
                  <a:lnTo>
                    <a:pt x="8696" y="467"/>
                  </a:lnTo>
                  <a:cubicBezTo>
                    <a:pt x="8589" y="214"/>
                    <a:pt x="8344" y="62"/>
                    <a:pt x="8087" y="62"/>
                  </a:cubicBezTo>
                  <a:cubicBezTo>
                    <a:pt x="8000" y="62"/>
                    <a:pt x="7911" y="79"/>
                    <a:pt x="7826" y="116"/>
                  </a:cubicBezTo>
                  <a:lnTo>
                    <a:pt x="5028" y="1326"/>
                  </a:lnTo>
                  <a:cubicBezTo>
                    <a:pt x="4692" y="1471"/>
                    <a:pt x="4536" y="1864"/>
                    <a:pt x="4680" y="2203"/>
                  </a:cubicBezTo>
                  <a:lnTo>
                    <a:pt x="5378" y="3845"/>
                  </a:lnTo>
                  <a:cubicBezTo>
                    <a:pt x="4734" y="4344"/>
                    <a:pt x="4166" y="4934"/>
                    <a:pt x="3685" y="5595"/>
                  </a:cubicBezTo>
                  <a:lnTo>
                    <a:pt x="2039" y="4932"/>
                  </a:lnTo>
                  <a:cubicBezTo>
                    <a:pt x="1958" y="4899"/>
                    <a:pt x="1875" y="4884"/>
                    <a:pt x="1793" y="4884"/>
                  </a:cubicBezTo>
                  <a:cubicBezTo>
                    <a:pt x="1531" y="4884"/>
                    <a:pt x="1282" y="5042"/>
                    <a:pt x="1177" y="5304"/>
                  </a:cubicBezTo>
                  <a:lnTo>
                    <a:pt x="48" y="8153"/>
                  </a:lnTo>
                  <a:cubicBezTo>
                    <a:pt x="-88" y="8497"/>
                    <a:pt x="76" y="8885"/>
                    <a:pt x="417" y="9021"/>
                  </a:cubicBezTo>
                  <a:lnTo>
                    <a:pt x="2062" y="9685"/>
                  </a:lnTo>
                  <a:cubicBezTo>
                    <a:pt x="1959" y="10497"/>
                    <a:pt x="1968" y="11321"/>
                    <a:pt x="2092" y="12129"/>
                  </a:cubicBezTo>
                  <a:lnTo>
                    <a:pt x="464" y="12833"/>
                  </a:lnTo>
                  <a:cubicBezTo>
                    <a:pt x="126" y="12979"/>
                    <a:pt x="-28" y="13372"/>
                    <a:pt x="116" y="13711"/>
                  </a:cubicBezTo>
                  <a:lnTo>
                    <a:pt x="1315" y="16532"/>
                  </a:lnTo>
                  <a:cubicBezTo>
                    <a:pt x="1421" y="16785"/>
                    <a:pt x="1666" y="16937"/>
                    <a:pt x="1923" y="16937"/>
                  </a:cubicBezTo>
                  <a:cubicBezTo>
                    <a:pt x="2010" y="16937"/>
                    <a:pt x="2099" y="16919"/>
                    <a:pt x="2184" y="16881"/>
                  </a:cubicBezTo>
                  <a:lnTo>
                    <a:pt x="3813" y="16178"/>
                  </a:lnTo>
                  <a:cubicBezTo>
                    <a:pt x="4310" y="16827"/>
                    <a:pt x="4895" y="17402"/>
                    <a:pt x="5549" y="17884"/>
                  </a:cubicBezTo>
                  <a:lnTo>
                    <a:pt x="4890" y="19545"/>
                  </a:lnTo>
                  <a:cubicBezTo>
                    <a:pt x="4755" y="19887"/>
                    <a:pt x="4920" y="20275"/>
                    <a:pt x="5260" y="20412"/>
                  </a:cubicBezTo>
                  <a:lnTo>
                    <a:pt x="8086" y="21552"/>
                  </a:lnTo>
                  <a:cubicBezTo>
                    <a:pt x="8167" y="21585"/>
                    <a:pt x="8250" y="21600"/>
                    <a:pt x="8332" y="21600"/>
                  </a:cubicBezTo>
                  <a:cubicBezTo>
                    <a:pt x="8595" y="21600"/>
                    <a:pt x="8843" y="21441"/>
                    <a:pt x="8947" y="21180"/>
                  </a:cubicBezTo>
                  <a:lnTo>
                    <a:pt x="9605" y="19521"/>
                  </a:lnTo>
                  <a:cubicBezTo>
                    <a:pt x="9973" y="19569"/>
                    <a:pt x="10343" y="19593"/>
                    <a:pt x="10714" y="19593"/>
                  </a:cubicBezTo>
                  <a:cubicBezTo>
                    <a:pt x="11154" y="19593"/>
                    <a:pt x="11594" y="19559"/>
                    <a:pt x="12031" y="19491"/>
                  </a:cubicBezTo>
                  <a:lnTo>
                    <a:pt x="12728" y="21133"/>
                  </a:lnTo>
                  <a:cubicBezTo>
                    <a:pt x="12835" y="21386"/>
                    <a:pt x="13079" y="21538"/>
                    <a:pt x="13336" y="21538"/>
                  </a:cubicBezTo>
                  <a:cubicBezTo>
                    <a:pt x="13424" y="21538"/>
                    <a:pt x="13512" y="21521"/>
                    <a:pt x="13598" y="21484"/>
                  </a:cubicBezTo>
                  <a:lnTo>
                    <a:pt x="16395" y="20275"/>
                  </a:lnTo>
                  <a:cubicBezTo>
                    <a:pt x="16732" y="20130"/>
                    <a:pt x="16888" y="19737"/>
                    <a:pt x="16744" y="19398"/>
                  </a:cubicBezTo>
                  <a:lnTo>
                    <a:pt x="16046" y="17756"/>
                  </a:lnTo>
                  <a:cubicBezTo>
                    <a:pt x="16688" y="17256"/>
                    <a:pt x="17258" y="16665"/>
                    <a:pt x="17739" y="16006"/>
                  </a:cubicBezTo>
                  <a:lnTo>
                    <a:pt x="19384" y="16669"/>
                  </a:lnTo>
                  <a:cubicBezTo>
                    <a:pt x="19464" y="16702"/>
                    <a:pt x="19547" y="16717"/>
                    <a:pt x="19630" y="16717"/>
                  </a:cubicBezTo>
                  <a:cubicBezTo>
                    <a:pt x="19893" y="16717"/>
                    <a:pt x="20142" y="16558"/>
                    <a:pt x="20246" y="16298"/>
                  </a:cubicBezTo>
                  <a:lnTo>
                    <a:pt x="21376" y="13447"/>
                  </a:lnTo>
                  <a:cubicBezTo>
                    <a:pt x="21512" y="13105"/>
                    <a:pt x="21346" y="12716"/>
                    <a:pt x="21007" y="12580"/>
                  </a:cubicBezTo>
                  <a:lnTo>
                    <a:pt x="19361" y="11916"/>
                  </a:lnTo>
                  <a:cubicBezTo>
                    <a:pt x="19465" y="11103"/>
                    <a:pt x="19456" y="10281"/>
                    <a:pt x="19332" y="9471"/>
                  </a:cubicBezTo>
                  <a:lnTo>
                    <a:pt x="20960" y="8767"/>
                  </a:lnTo>
                  <a:cubicBezTo>
                    <a:pt x="21296" y="8622"/>
                    <a:pt x="21452" y="8229"/>
                    <a:pt x="21308" y="7890"/>
                  </a:cubicBezTo>
                  <a:lnTo>
                    <a:pt x="20109" y="5070"/>
                  </a:lnTo>
                  <a:cubicBezTo>
                    <a:pt x="20001" y="4816"/>
                    <a:pt x="19756" y="4664"/>
                    <a:pt x="19499" y="4664"/>
                  </a:cubicBezTo>
                  <a:cubicBezTo>
                    <a:pt x="19412" y="4664"/>
                    <a:pt x="19324" y="4681"/>
                    <a:pt x="19238" y="4718"/>
                  </a:cubicBezTo>
                  <a:lnTo>
                    <a:pt x="17610" y="5423"/>
                  </a:lnTo>
                  <a:cubicBezTo>
                    <a:pt x="17114" y="4774"/>
                    <a:pt x="16529" y="4199"/>
                    <a:pt x="15875" y="3715"/>
                  </a:cubicBezTo>
                  <a:lnTo>
                    <a:pt x="16532" y="2057"/>
                  </a:lnTo>
                  <a:cubicBezTo>
                    <a:pt x="16668" y="1713"/>
                    <a:pt x="16504" y="1325"/>
                    <a:pt x="16163" y="1188"/>
                  </a:cubicBezTo>
                  <a:lnTo>
                    <a:pt x="13338" y="48"/>
                  </a:lnTo>
                  <a:cubicBezTo>
                    <a:pt x="13256" y="15"/>
                    <a:pt x="13173" y="0"/>
                    <a:pt x="13092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/>
            </a:p>
          </p:txBody>
        </p:sp>
        <p:sp>
          <p:nvSpPr>
            <p:cNvPr id="239" name="Google Shape;6900;p58"/>
            <p:cNvSpPr/>
            <p:nvPr/>
          </p:nvSpPr>
          <p:spPr>
            <a:xfrm>
              <a:off x="315463" y="417092"/>
              <a:ext cx="273136" cy="2731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4292"/>
                  </a:moveTo>
                  <a:cubicBezTo>
                    <a:pt x="14394" y="4292"/>
                    <a:pt x="17308" y="7207"/>
                    <a:pt x="17308" y="10801"/>
                  </a:cubicBezTo>
                  <a:cubicBezTo>
                    <a:pt x="17308" y="14395"/>
                    <a:pt x="14394" y="17308"/>
                    <a:pt x="10801" y="17308"/>
                  </a:cubicBezTo>
                  <a:lnTo>
                    <a:pt x="10800" y="17308"/>
                  </a:lnTo>
                  <a:cubicBezTo>
                    <a:pt x="7206" y="17308"/>
                    <a:pt x="4293" y="14395"/>
                    <a:pt x="4293" y="10801"/>
                  </a:cubicBezTo>
                  <a:cubicBezTo>
                    <a:pt x="4293" y="7207"/>
                    <a:pt x="7206" y="4292"/>
                    <a:pt x="10800" y="4292"/>
                  </a:cubicBezTo>
                  <a:close/>
                  <a:moveTo>
                    <a:pt x="9289" y="0"/>
                  </a:moveTo>
                  <a:cubicBezTo>
                    <a:pt x="8926" y="0"/>
                    <a:pt x="8631" y="294"/>
                    <a:pt x="8631" y="658"/>
                  </a:cubicBezTo>
                  <a:lnTo>
                    <a:pt x="8631" y="2417"/>
                  </a:lnTo>
                  <a:cubicBezTo>
                    <a:pt x="7849" y="2618"/>
                    <a:pt x="7101" y="2929"/>
                    <a:pt x="6405" y="3338"/>
                  </a:cubicBezTo>
                  <a:lnTo>
                    <a:pt x="5163" y="2094"/>
                  </a:lnTo>
                  <a:cubicBezTo>
                    <a:pt x="5034" y="1966"/>
                    <a:pt x="4866" y="1901"/>
                    <a:pt x="4698" y="1901"/>
                  </a:cubicBezTo>
                  <a:cubicBezTo>
                    <a:pt x="4529" y="1901"/>
                    <a:pt x="4361" y="1966"/>
                    <a:pt x="4232" y="2094"/>
                  </a:cubicBezTo>
                  <a:lnTo>
                    <a:pt x="2095" y="4232"/>
                  </a:lnTo>
                  <a:cubicBezTo>
                    <a:pt x="1838" y="4490"/>
                    <a:pt x="1838" y="4905"/>
                    <a:pt x="2095" y="5163"/>
                  </a:cubicBezTo>
                  <a:lnTo>
                    <a:pt x="3339" y="6407"/>
                  </a:lnTo>
                  <a:cubicBezTo>
                    <a:pt x="2929" y="7101"/>
                    <a:pt x="2619" y="7850"/>
                    <a:pt x="2418" y="8631"/>
                  </a:cubicBezTo>
                  <a:lnTo>
                    <a:pt x="659" y="8631"/>
                  </a:lnTo>
                  <a:cubicBezTo>
                    <a:pt x="295" y="8631"/>
                    <a:pt x="0" y="8925"/>
                    <a:pt x="0" y="9290"/>
                  </a:cubicBezTo>
                  <a:lnTo>
                    <a:pt x="0" y="12312"/>
                  </a:lnTo>
                  <a:cubicBezTo>
                    <a:pt x="0" y="12675"/>
                    <a:pt x="295" y="12970"/>
                    <a:pt x="659" y="12970"/>
                  </a:cubicBezTo>
                  <a:lnTo>
                    <a:pt x="2418" y="12970"/>
                  </a:lnTo>
                  <a:cubicBezTo>
                    <a:pt x="2619" y="13750"/>
                    <a:pt x="2929" y="14500"/>
                    <a:pt x="3339" y="15194"/>
                  </a:cubicBezTo>
                  <a:lnTo>
                    <a:pt x="2095" y="16439"/>
                  </a:lnTo>
                  <a:cubicBezTo>
                    <a:pt x="1838" y="16695"/>
                    <a:pt x="1838" y="17112"/>
                    <a:pt x="2095" y="17368"/>
                  </a:cubicBezTo>
                  <a:lnTo>
                    <a:pt x="4232" y="19506"/>
                  </a:lnTo>
                  <a:cubicBezTo>
                    <a:pt x="4361" y="19635"/>
                    <a:pt x="4529" y="19699"/>
                    <a:pt x="4698" y="19699"/>
                  </a:cubicBezTo>
                  <a:cubicBezTo>
                    <a:pt x="4866" y="19699"/>
                    <a:pt x="5034" y="19635"/>
                    <a:pt x="5163" y="19506"/>
                  </a:cubicBezTo>
                  <a:lnTo>
                    <a:pt x="6405" y="18263"/>
                  </a:lnTo>
                  <a:cubicBezTo>
                    <a:pt x="7101" y="18672"/>
                    <a:pt x="7851" y="18982"/>
                    <a:pt x="8631" y="19184"/>
                  </a:cubicBezTo>
                  <a:lnTo>
                    <a:pt x="8631" y="20942"/>
                  </a:lnTo>
                  <a:cubicBezTo>
                    <a:pt x="8631" y="21307"/>
                    <a:pt x="8926" y="21600"/>
                    <a:pt x="9289" y="21600"/>
                  </a:cubicBezTo>
                  <a:lnTo>
                    <a:pt x="12311" y="21600"/>
                  </a:lnTo>
                  <a:cubicBezTo>
                    <a:pt x="12675" y="21600"/>
                    <a:pt x="12970" y="21307"/>
                    <a:pt x="12970" y="20942"/>
                  </a:cubicBezTo>
                  <a:lnTo>
                    <a:pt x="12970" y="19184"/>
                  </a:lnTo>
                  <a:cubicBezTo>
                    <a:pt x="13750" y="18982"/>
                    <a:pt x="14500" y="18672"/>
                    <a:pt x="15194" y="18263"/>
                  </a:cubicBezTo>
                  <a:lnTo>
                    <a:pt x="16437" y="19506"/>
                  </a:lnTo>
                  <a:cubicBezTo>
                    <a:pt x="16566" y="19634"/>
                    <a:pt x="16734" y="19698"/>
                    <a:pt x="16903" y="19698"/>
                  </a:cubicBezTo>
                  <a:cubicBezTo>
                    <a:pt x="17071" y="19698"/>
                    <a:pt x="17239" y="19634"/>
                    <a:pt x="17369" y="19506"/>
                  </a:cubicBezTo>
                  <a:lnTo>
                    <a:pt x="19506" y="17368"/>
                  </a:lnTo>
                  <a:cubicBezTo>
                    <a:pt x="19762" y="17111"/>
                    <a:pt x="19762" y="16695"/>
                    <a:pt x="19506" y="16437"/>
                  </a:cubicBezTo>
                  <a:lnTo>
                    <a:pt x="18262" y="15194"/>
                  </a:lnTo>
                  <a:cubicBezTo>
                    <a:pt x="18671" y="14498"/>
                    <a:pt x="18982" y="13750"/>
                    <a:pt x="19183" y="12970"/>
                  </a:cubicBezTo>
                  <a:lnTo>
                    <a:pt x="20942" y="12970"/>
                  </a:lnTo>
                  <a:cubicBezTo>
                    <a:pt x="21304" y="12970"/>
                    <a:pt x="21600" y="12675"/>
                    <a:pt x="21600" y="12310"/>
                  </a:cubicBezTo>
                  <a:lnTo>
                    <a:pt x="21600" y="9289"/>
                  </a:lnTo>
                  <a:cubicBezTo>
                    <a:pt x="21600" y="8925"/>
                    <a:pt x="21304" y="8631"/>
                    <a:pt x="20942" y="8631"/>
                  </a:cubicBezTo>
                  <a:lnTo>
                    <a:pt x="19181" y="8631"/>
                  </a:lnTo>
                  <a:cubicBezTo>
                    <a:pt x="18982" y="7850"/>
                    <a:pt x="18671" y="7101"/>
                    <a:pt x="18262" y="6407"/>
                  </a:cubicBezTo>
                  <a:lnTo>
                    <a:pt x="19506" y="5163"/>
                  </a:lnTo>
                  <a:cubicBezTo>
                    <a:pt x="19762" y="4905"/>
                    <a:pt x="19762" y="4490"/>
                    <a:pt x="19506" y="4232"/>
                  </a:cubicBezTo>
                  <a:lnTo>
                    <a:pt x="17369" y="2094"/>
                  </a:lnTo>
                  <a:cubicBezTo>
                    <a:pt x="17239" y="1966"/>
                    <a:pt x="17071" y="1901"/>
                    <a:pt x="16903" y="1901"/>
                  </a:cubicBezTo>
                  <a:cubicBezTo>
                    <a:pt x="16734" y="1901"/>
                    <a:pt x="16566" y="1966"/>
                    <a:pt x="16437" y="2094"/>
                  </a:cubicBezTo>
                  <a:lnTo>
                    <a:pt x="15194" y="3338"/>
                  </a:lnTo>
                  <a:cubicBezTo>
                    <a:pt x="14499" y="2929"/>
                    <a:pt x="13750" y="2618"/>
                    <a:pt x="12968" y="2417"/>
                  </a:cubicBezTo>
                  <a:lnTo>
                    <a:pt x="12968" y="658"/>
                  </a:lnTo>
                  <a:cubicBezTo>
                    <a:pt x="12968" y="294"/>
                    <a:pt x="12675" y="0"/>
                    <a:pt x="12311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/>
            </a:p>
          </p:txBody>
        </p:sp>
        <p:sp>
          <p:nvSpPr>
            <p:cNvPr id="240" name="Google Shape;6901;p58"/>
            <p:cNvSpPr/>
            <p:nvPr/>
          </p:nvSpPr>
          <p:spPr>
            <a:xfrm>
              <a:off x="43654" y="298135"/>
              <a:ext cx="289457" cy="2894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3" h="21600" fill="norm" stroke="1" extrusionOk="0">
                  <a:moveTo>
                    <a:pt x="10722" y="4241"/>
                  </a:moveTo>
                  <a:cubicBezTo>
                    <a:pt x="11655" y="4241"/>
                    <a:pt x="12602" y="4445"/>
                    <a:pt x="13502" y="4873"/>
                  </a:cubicBezTo>
                  <a:cubicBezTo>
                    <a:pt x="16750" y="6423"/>
                    <a:pt x="18137" y="10333"/>
                    <a:pt x="16597" y="13605"/>
                  </a:cubicBezTo>
                  <a:cubicBezTo>
                    <a:pt x="15486" y="15973"/>
                    <a:pt x="13150" y="17359"/>
                    <a:pt x="10713" y="17359"/>
                  </a:cubicBezTo>
                  <a:cubicBezTo>
                    <a:pt x="9780" y="17359"/>
                    <a:pt x="8832" y="17155"/>
                    <a:pt x="7932" y="16726"/>
                  </a:cubicBezTo>
                  <a:cubicBezTo>
                    <a:pt x="4684" y="15177"/>
                    <a:pt x="3297" y="11266"/>
                    <a:pt x="4835" y="7994"/>
                  </a:cubicBezTo>
                  <a:cubicBezTo>
                    <a:pt x="5948" y="5627"/>
                    <a:pt x="8285" y="4241"/>
                    <a:pt x="10722" y="4241"/>
                  </a:cubicBezTo>
                  <a:close/>
                  <a:moveTo>
                    <a:pt x="8728" y="0"/>
                  </a:moveTo>
                  <a:cubicBezTo>
                    <a:pt x="8654" y="0"/>
                    <a:pt x="8579" y="13"/>
                    <a:pt x="8507" y="39"/>
                  </a:cubicBezTo>
                  <a:lnTo>
                    <a:pt x="5659" y="1064"/>
                  </a:lnTo>
                  <a:cubicBezTo>
                    <a:pt x="5316" y="1187"/>
                    <a:pt x="5139" y="1566"/>
                    <a:pt x="5261" y="1912"/>
                  </a:cubicBezTo>
                  <a:lnTo>
                    <a:pt x="5852" y="3580"/>
                  </a:lnTo>
                  <a:cubicBezTo>
                    <a:pt x="5186" y="4037"/>
                    <a:pt x="4585" y="4585"/>
                    <a:pt x="4068" y="5210"/>
                  </a:cubicBezTo>
                  <a:lnTo>
                    <a:pt x="2479" y="4451"/>
                  </a:lnTo>
                  <a:cubicBezTo>
                    <a:pt x="2388" y="4408"/>
                    <a:pt x="2292" y="4387"/>
                    <a:pt x="2198" y="4387"/>
                  </a:cubicBezTo>
                  <a:cubicBezTo>
                    <a:pt x="1951" y="4387"/>
                    <a:pt x="1715" y="4528"/>
                    <a:pt x="1603" y="4768"/>
                  </a:cubicBezTo>
                  <a:lnTo>
                    <a:pt x="309" y="7520"/>
                  </a:lnTo>
                  <a:cubicBezTo>
                    <a:pt x="153" y="7851"/>
                    <a:pt x="294" y="8247"/>
                    <a:pt x="623" y="8403"/>
                  </a:cubicBezTo>
                  <a:lnTo>
                    <a:pt x="2213" y="9162"/>
                  </a:lnTo>
                  <a:cubicBezTo>
                    <a:pt x="2060" y="9959"/>
                    <a:pt x="2020" y="10775"/>
                    <a:pt x="2093" y="11584"/>
                  </a:cubicBezTo>
                  <a:lnTo>
                    <a:pt x="437" y="12181"/>
                  </a:lnTo>
                  <a:cubicBezTo>
                    <a:pt x="95" y="12304"/>
                    <a:pt x="-83" y="12684"/>
                    <a:pt x="38" y="13028"/>
                  </a:cubicBezTo>
                  <a:lnTo>
                    <a:pt x="1056" y="15898"/>
                  </a:lnTo>
                  <a:cubicBezTo>
                    <a:pt x="1151" y="16169"/>
                    <a:pt x="1404" y="16337"/>
                    <a:pt x="1674" y="16337"/>
                  </a:cubicBezTo>
                  <a:cubicBezTo>
                    <a:pt x="1748" y="16337"/>
                    <a:pt x="1823" y="16325"/>
                    <a:pt x="1896" y="16298"/>
                  </a:cubicBezTo>
                  <a:lnTo>
                    <a:pt x="3552" y="15702"/>
                  </a:lnTo>
                  <a:cubicBezTo>
                    <a:pt x="4005" y="16374"/>
                    <a:pt x="4550" y="16980"/>
                    <a:pt x="5170" y="17500"/>
                  </a:cubicBezTo>
                  <a:lnTo>
                    <a:pt x="4416" y="19102"/>
                  </a:lnTo>
                  <a:cubicBezTo>
                    <a:pt x="4261" y="19434"/>
                    <a:pt x="4402" y="19829"/>
                    <a:pt x="4731" y="19985"/>
                  </a:cubicBezTo>
                  <a:lnTo>
                    <a:pt x="7461" y="21289"/>
                  </a:lnTo>
                  <a:cubicBezTo>
                    <a:pt x="7552" y="21332"/>
                    <a:pt x="7648" y="21352"/>
                    <a:pt x="7743" y="21352"/>
                  </a:cubicBezTo>
                  <a:cubicBezTo>
                    <a:pt x="7989" y="21352"/>
                    <a:pt x="8226" y="21212"/>
                    <a:pt x="8338" y="20972"/>
                  </a:cubicBezTo>
                  <a:lnTo>
                    <a:pt x="9091" y="19370"/>
                  </a:lnTo>
                  <a:cubicBezTo>
                    <a:pt x="9628" y="19474"/>
                    <a:pt x="10172" y="19527"/>
                    <a:pt x="10718" y="19527"/>
                  </a:cubicBezTo>
                  <a:cubicBezTo>
                    <a:pt x="10977" y="19527"/>
                    <a:pt x="11237" y="19515"/>
                    <a:pt x="11495" y="19491"/>
                  </a:cubicBezTo>
                  <a:lnTo>
                    <a:pt x="12087" y="21160"/>
                  </a:lnTo>
                  <a:cubicBezTo>
                    <a:pt x="12183" y="21431"/>
                    <a:pt x="12437" y="21600"/>
                    <a:pt x="12708" y="21600"/>
                  </a:cubicBezTo>
                  <a:cubicBezTo>
                    <a:pt x="12780" y="21600"/>
                    <a:pt x="12855" y="21588"/>
                    <a:pt x="12927" y="21562"/>
                  </a:cubicBezTo>
                  <a:lnTo>
                    <a:pt x="15775" y="20537"/>
                  </a:lnTo>
                  <a:cubicBezTo>
                    <a:pt x="16118" y="20413"/>
                    <a:pt x="16295" y="20034"/>
                    <a:pt x="16173" y="19689"/>
                  </a:cubicBezTo>
                  <a:lnTo>
                    <a:pt x="15582" y="18020"/>
                  </a:lnTo>
                  <a:cubicBezTo>
                    <a:pt x="16248" y="17564"/>
                    <a:pt x="16849" y="17015"/>
                    <a:pt x="17366" y="16390"/>
                  </a:cubicBezTo>
                  <a:lnTo>
                    <a:pt x="18955" y="17149"/>
                  </a:lnTo>
                  <a:cubicBezTo>
                    <a:pt x="19046" y="17193"/>
                    <a:pt x="19142" y="17213"/>
                    <a:pt x="19236" y="17213"/>
                  </a:cubicBezTo>
                  <a:cubicBezTo>
                    <a:pt x="19483" y="17213"/>
                    <a:pt x="19719" y="17073"/>
                    <a:pt x="19831" y="16833"/>
                  </a:cubicBezTo>
                  <a:lnTo>
                    <a:pt x="21125" y="14080"/>
                  </a:lnTo>
                  <a:cubicBezTo>
                    <a:pt x="21281" y="13750"/>
                    <a:pt x="21140" y="13354"/>
                    <a:pt x="20811" y="13198"/>
                  </a:cubicBezTo>
                  <a:lnTo>
                    <a:pt x="19221" y="12438"/>
                  </a:lnTo>
                  <a:cubicBezTo>
                    <a:pt x="19374" y="11640"/>
                    <a:pt x="19414" y="10825"/>
                    <a:pt x="19341" y="10016"/>
                  </a:cubicBezTo>
                  <a:lnTo>
                    <a:pt x="20997" y="9419"/>
                  </a:lnTo>
                  <a:cubicBezTo>
                    <a:pt x="21339" y="9296"/>
                    <a:pt x="21517" y="8916"/>
                    <a:pt x="21395" y="8571"/>
                  </a:cubicBezTo>
                  <a:lnTo>
                    <a:pt x="20378" y="5703"/>
                  </a:lnTo>
                  <a:cubicBezTo>
                    <a:pt x="20282" y="5432"/>
                    <a:pt x="20027" y="5263"/>
                    <a:pt x="19757" y="5263"/>
                  </a:cubicBezTo>
                  <a:cubicBezTo>
                    <a:pt x="19685" y="5263"/>
                    <a:pt x="19610" y="5275"/>
                    <a:pt x="19538" y="5301"/>
                  </a:cubicBezTo>
                  <a:lnTo>
                    <a:pt x="17882" y="5898"/>
                  </a:lnTo>
                  <a:cubicBezTo>
                    <a:pt x="17429" y="5225"/>
                    <a:pt x="16884" y="4621"/>
                    <a:pt x="16264" y="4100"/>
                  </a:cubicBezTo>
                  <a:lnTo>
                    <a:pt x="17016" y="2498"/>
                  </a:lnTo>
                  <a:cubicBezTo>
                    <a:pt x="17173" y="2167"/>
                    <a:pt x="17032" y="1772"/>
                    <a:pt x="16703" y="1616"/>
                  </a:cubicBezTo>
                  <a:lnTo>
                    <a:pt x="13973" y="312"/>
                  </a:lnTo>
                  <a:cubicBezTo>
                    <a:pt x="13882" y="269"/>
                    <a:pt x="13786" y="248"/>
                    <a:pt x="13691" y="248"/>
                  </a:cubicBezTo>
                  <a:cubicBezTo>
                    <a:pt x="13445" y="248"/>
                    <a:pt x="13208" y="388"/>
                    <a:pt x="13096" y="628"/>
                  </a:cubicBezTo>
                  <a:lnTo>
                    <a:pt x="12343" y="2230"/>
                  </a:lnTo>
                  <a:cubicBezTo>
                    <a:pt x="11807" y="2126"/>
                    <a:pt x="11264" y="2074"/>
                    <a:pt x="10721" y="2074"/>
                  </a:cubicBezTo>
                  <a:cubicBezTo>
                    <a:pt x="10460" y="2074"/>
                    <a:pt x="10199" y="2086"/>
                    <a:pt x="9939" y="2110"/>
                  </a:cubicBezTo>
                  <a:lnTo>
                    <a:pt x="9347" y="441"/>
                  </a:lnTo>
                  <a:cubicBezTo>
                    <a:pt x="9251" y="169"/>
                    <a:pt x="8997" y="0"/>
                    <a:pt x="8728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/>
            </a:p>
          </p:txBody>
        </p:sp>
        <p:sp>
          <p:nvSpPr>
            <p:cNvPr id="241" name="Google Shape;6902;p58"/>
            <p:cNvSpPr/>
            <p:nvPr/>
          </p:nvSpPr>
          <p:spPr>
            <a:xfrm>
              <a:off x="65955" y="29034"/>
              <a:ext cx="260283" cy="2602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4292"/>
                  </a:moveTo>
                  <a:cubicBezTo>
                    <a:pt x="14394" y="4292"/>
                    <a:pt x="17308" y="7206"/>
                    <a:pt x="17308" y="10800"/>
                  </a:cubicBezTo>
                  <a:cubicBezTo>
                    <a:pt x="17308" y="14395"/>
                    <a:pt x="14394" y="17308"/>
                    <a:pt x="10800" y="17308"/>
                  </a:cubicBezTo>
                  <a:lnTo>
                    <a:pt x="10800" y="17308"/>
                  </a:lnTo>
                  <a:cubicBezTo>
                    <a:pt x="7205" y="17308"/>
                    <a:pt x="4292" y="14395"/>
                    <a:pt x="4292" y="10800"/>
                  </a:cubicBezTo>
                  <a:cubicBezTo>
                    <a:pt x="4292" y="7206"/>
                    <a:pt x="7205" y="4292"/>
                    <a:pt x="10800" y="4292"/>
                  </a:cubicBezTo>
                  <a:close/>
                  <a:moveTo>
                    <a:pt x="9289" y="0"/>
                  </a:moveTo>
                  <a:cubicBezTo>
                    <a:pt x="8925" y="0"/>
                    <a:pt x="8631" y="294"/>
                    <a:pt x="8631" y="658"/>
                  </a:cubicBezTo>
                  <a:lnTo>
                    <a:pt x="8631" y="2418"/>
                  </a:lnTo>
                  <a:cubicBezTo>
                    <a:pt x="7850" y="2619"/>
                    <a:pt x="7101" y="2929"/>
                    <a:pt x="6406" y="3338"/>
                  </a:cubicBezTo>
                  <a:lnTo>
                    <a:pt x="5162" y="2095"/>
                  </a:lnTo>
                  <a:cubicBezTo>
                    <a:pt x="5034" y="1967"/>
                    <a:pt x="4865" y="1902"/>
                    <a:pt x="4697" y="1902"/>
                  </a:cubicBezTo>
                  <a:cubicBezTo>
                    <a:pt x="4528" y="1902"/>
                    <a:pt x="4360" y="1967"/>
                    <a:pt x="4231" y="2095"/>
                  </a:cubicBezTo>
                  <a:lnTo>
                    <a:pt x="2095" y="4232"/>
                  </a:lnTo>
                  <a:cubicBezTo>
                    <a:pt x="1837" y="4489"/>
                    <a:pt x="1837" y="4906"/>
                    <a:pt x="2095" y="5162"/>
                  </a:cubicBezTo>
                  <a:lnTo>
                    <a:pt x="3339" y="6405"/>
                  </a:lnTo>
                  <a:cubicBezTo>
                    <a:pt x="2929" y="7100"/>
                    <a:pt x="2618" y="7849"/>
                    <a:pt x="2417" y="8630"/>
                  </a:cubicBezTo>
                  <a:lnTo>
                    <a:pt x="658" y="8630"/>
                  </a:lnTo>
                  <a:cubicBezTo>
                    <a:pt x="294" y="8630"/>
                    <a:pt x="0" y="8924"/>
                    <a:pt x="0" y="9289"/>
                  </a:cubicBezTo>
                  <a:lnTo>
                    <a:pt x="0" y="12311"/>
                  </a:lnTo>
                  <a:cubicBezTo>
                    <a:pt x="0" y="12675"/>
                    <a:pt x="294" y="12970"/>
                    <a:pt x="658" y="12970"/>
                  </a:cubicBezTo>
                  <a:lnTo>
                    <a:pt x="2417" y="12970"/>
                  </a:lnTo>
                  <a:cubicBezTo>
                    <a:pt x="2618" y="13751"/>
                    <a:pt x="2928" y="14500"/>
                    <a:pt x="3339" y="15194"/>
                  </a:cubicBezTo>
                  <a:lnTo>
                    <a:pt x="2095" y="16437"/>
                  </a:lnTo>
                  <a:cubicBezTo>
                    <a:pt x="1837" y="16695"/>
                    <a:pt x="1837" y="17111"/>
                    <a:pt x="2095" y="17369"/>
                  </a:cubicBezTo>
                  <a:lnTo>
                    <a:pt x="4231" y="19506"/>
                  </a:lnTo>
                  <a:cubicBezTo>
                    <a:pt x="4360" y="19634"/>
                    <a:pt x="4528" y="19699"/>
                    <a:pt x="4697" y="19699"/>
                  </a:cubicBezTo>
                  <a:cubicBezTo>
                    <a:pt x="4865" y="19699"/>
                    <a:pt x="5034" y="19634"/>
                    <a:pt x="5162" y="19506"/>
                  </a:cubicBezTo>
                  <a:lnTo>
                    <a:pt x="6406" y="18262"/>
                  </a:lnTo>
                  <a:cubicBezTo>
                    <a:pt x="7101" y="18671"/>
                    <a:pt x="7850" y="18981"/>
                    <a:pt x="8631" y="19184"/>
                  </a:cubicBezTo>
                  <a:lnTo>
                    <a:pt x="8631" y="20943"/>
                  </a:lnTo>
                  <a:cubicBezTo>
                    <a:pt x="8631" y="21305"/>
                    <a:pt x="8925" y="21600"/>
                    <a:pt x="9289" y="21600"/>
                  </a:cubicBezTo>
                  <a:lnTo>
                    <a:pt x="12312" y="21600"/>
                  </a:lnTo>
                  <a:cubicBezTo>
                    <a:pt x="12674" y="21600"/>
                    <a:pt x="12968" y="21305"/>
                    <a:pt x="12968" y="20943"/>
                  </a:cubicBezTo>
                  <a:lnTo>
                    <a:pt x="12968" y="19184"/>
                  </a:lnTo>
                  <a:cubicBezTo>
                    <a:pt x="13751" y="18981"/>
                    <a:pt x="14498" y="18671"/>
                    <a:pt x="15193" y="18262"/>
                  </a:cubicBezTo>
                  <a:lnTo>
                    <a:pt x="16437" y="19505"/>
                  </a:lnTo>
                  <a:cubicBezTo>
                    <a:pt x="16566" y="19633"/>
                    <a:pt x="16734" y="19698"/>
                    <a:pt x="16903" y="19698"/>
                  </a:cubicBezTo>
                  <a:cubicBezTo>
                    <a:pt x="17071" y="19698"/>
                    <a:pt x="17240" y="19633"/>
                    <a:pt x="17368" y="19505"/>
                  </a:cubicBezTo>
                  <a:lnTo>
                    <a:pt x="19505" y="17368"/>
                  </a:lnTo>
                  <a:cubicBezTo>
                    <a:pt x="19762" y="17111"/>
                    <a:pt x="19762" y="16694"/>
                    <a:pt x="19505" y="16437"/>
                  </a:cubicBezTo>
                  <a:lnTo>
                    <a:pt x="18262" y="15194"/>
                  </a:lnTo>
                  <a:cubicBezTo>
                    <a:pt x="18672" y="14500"/>
                    <a:pt x="18981" y="13751"/>
                    <a:pt x="19182" y="12970"/>
                  </a:cubicBezTo>
                  <a:lnTo>
                    <a:pt x="20942" y="12970"/>
                  </a:lnTo>
                  <a:cubicBezTo>
                    <a:pt x="21306" y="12970"/>
                    <a:pt x="21600" y="12675"/>
                    <a:pt x="21600" y="12311"/>
                  </a:cubicBezTo>
                  <a:lnTo>
                    <a:pt x="21600" y="9290"/>
                  </a:lnTo>
                  <a:cubicBezTo>
                    <a:pt x="21600" y="8927"/>
                    <a:pt x="21307" y="8632"/>
                    <a:pt x="20945" y="8632"/>
                  </a:cubicBezTo>
                  <a:cubicBezTo>
                    <a:pt x="20944" y="8632"/>
                    <a:pt x="20943" y="8632"/>
                    <a:pt x="20942" y="8632"/>
                  </a:cubicBezTo>
                  <a:lnTo>
                    <a:pt x="19182" y="8632"/>
                  </a:lnTo>
                  <a:cubicBezTo>
                    <a:pt x="18981" y="7849"/>
                    <a:pt x="18672" y="7102"/>
                    <a:pt x="18262" y="6407"/>
                  </a:cubicBezTo>
                  <a:lnTo>
                    <a:pt x="19505" y="5162"/>
                  </a:lnTo>
                  <a:cubicBezTo>
                    <a:pt x="19762" y="4906"/>
                    <a:pt x="19762" y="4489"/>
                    <a:pt x="19505" y="4232"/>
                  </a:cubicBezTo>
                  <a:lnTo>
                    <a:pt x="17368" y="2095"/>
                  </a:lnTo>
                  <a:cubicBezTo>
                    <a:pt x="17240" y="1967"/>
                    <a:pt x="17071" y="1902"/>
                    <a:pt x="16903" y="1902"/>
                  </a:cubicBezTo>
                  <a:cubicBezTo>
                    <a:pt x="16734" y="1902"/>
                    <a:pt x="16566" y="1967"/>
                    <a:pt x="16437" y="2095"/>
                  </a:cubicBezTo>
                  <a:lnTo>
                    <a:pt x="15193" y="3340"/>
                  </a:lnTo>
                  <a:cubicBezTo>
                    <a:pt x="14498" y="2929"/>
                    <a:pt x="13751" y="2619"/>
                    <a:pt x="12968" y="2418"/>
                  </a:cubicBezTo>
                  <a:lnTo>
                    <a:pt x="12968" y="658"/>
                  </a:lnTo>
                  <a:cubicBezTo>
                    <a:pt x="12968" y="294"/>
                    <a:pt x="12674" y="0"/>
                    <a:pt x="12312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/>
            </a:p>
          </p:txBody>
        </p:sp>
        <p:sp>
          <p:nvSpPr>
            <p:cNvPr id="242" name="Google Shape;6903;p58"/>
            <p:cNvSpPr/>
            <p:nvPr/>
          </p:nvSpPr>
          <p:spPr>
            <a:xfrm>
              <a:off x="218683" y="6099"/>
              <a:ext cx="45406" cy="229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97" h="21600" fill="norm" stroke="1" extrusionOk="0">
                  <a:moveTo>
                    <a:pt x="1325" y="0"/>
                  </a:moveTo>
                  <a:cubicBezTo>
                    <a:pt x="712" y="0"/>
                    <a:pt x="163" y="867"/>
                    <a:pt x="30" y="2130"/>
                  </a:cubicBezTo>
                  <a:cubicBezTo>
                    <a:pt x="-125" y="3607"/>
                    <a:pt x="339" y="5063"/>
                    <a:pt x="1074" y="5416"/>
                  </a:cubicBezTo>
                  <a:cubicBezTo>
                    <a:pt x="5616" y="7685"/>
                    <a:pt x="9977" y="11217"/>
                    <a:pt x="14039" y="15895"/>
                  </a:cubicBezTo>
                  <a:lnTo>
                    <a:pt x="13228" y="18614"/>
                  </a:lnTo>
                  <a:cubicBezTo>
                    <a:pt x="12983" y="19459"/>
                    <a:pt x="13260" y="20519"/>
                    <a:pt x="13751" y="20605"/>
                  </a:cubicBezTo>
                  <a:lnTo>
                    <a:pt x="20595" y="21600"/>
                  </a:lnTo>
                  <a:cubicBezTo>
                    <a:pt x="20611" y="21600"/>
                    <a:pt x="20627" y="21600"/>
                    <a:pt x="20638" y="21600"/>
                  </a:cubicBezTo>
                  <a:cubicBezTo>
                    <a:pt x="21150" y="21600"/>
                    <a:pt x="21475" y="20465"/>
                    <a:pt x="21192" y="19577"/>
                  </a:cubicBezTo>
                  <a:lnTo>
                    <a:pt x="17477" y="7974"/>
                  </a:lnTo>
                  <a:cubicBezTo>
                    <a:pt x="17349" y="7578"/>
                    <a:pt x="17141" y="7375"/>
                    <a:pt x="16933" y="7375"/>
                  </a:cubicBezTo>
                  <a:cubicBezTo>
                    <a:pt x="16715" y="7375"/>
                    <a:pt x="16496" y="7600"/>
                    <a:pt x="16368" y="8028"/>
                  </a:cubicBezTo>
                  <a:lnTo>
                    <a:pt x="15425" y="11196"/>
                  </a:lnTo>
                  <a:cubicBezTo>
                    <a:pt x="11112" y="6208"/>
                    <a:pt x="6469" y="2451"/>
                    <a:pt x="1634" y="75"/>
                  </a:cubicBezTo>
                  <a:cubicBezTo>
                    <a:pt x="1533" y="21"/>
                    <a:pt x="1426" y="0"/>
                    <a:pt x="1325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/>
            </a:p>
          </p:txBody>
        </p:sp>
        <p:sp>
          <p:nvSpPr>
            <p:cNvPr id="243" name="Google Shape;6904;p58"/>
            <p:cNvSpPr/>
            <p:nvPr/>
          </p:nvSpPr>
          <p:spPr>
            <a:xfrm>
              <a:off x="186280" y="0"/>
              <a:ext cx="28288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17" h="21600" fill="norm" stroke="1" extrusionOk="0">
                  <a:moveTo>
                    <a:pt x="6652" y="0"/>
                  </a:moveTo>
                  <a:cubicBezTo>
                    <a:pt x="5093" y="0"/>
                    <a:pt x="3543" y="207"/>
                    <a:pt x="1976" y="621"/>
                  </a:cubicBezTo>
                  <a:cubicBezTo>
                    <a:pt x="794" y="1035"/>
                    <a:pt x="-80" y="5245"/>
                    <a:pt x="6" y="10006"/>
                  </a:cubicBezTo>
                  <a:cubicBezTo>
                    <a:pt x="83" y="14630"/>
                    <a:pt x="1042" y="18184"/>
                    <a:pt x="2164" y="18184"/>
                  </a:cubicBezTo>
                  <a:cubicBezTo>
                    <a:pt x="2207" y="18184"/>
                    <a:pt x="2250" y="18184"/>
                    <a:pt x="2292" y="18184"/>
                  </a:cubicBezTo>
                  <a:cubicBezTo>
                    <a:pt x="3748" y="17839"/>
                    <a:pt x="5196" y="17632"/>
                    <a:pt x="6652" y="17632"/>
                  </a:cubicBezTo>
                  <a:cubicBezTo>
                    <a:pt x="10711" y="17632"/>
                    <a:pt x="14763" y="18943"/>
                    <a:pt x="18779" y="21496"/>
                  </a:cubicBezTo>
                  <a:cubicBezTo>
                    <a:pt x="18899" y="21565"/>
                    <a:pt x="19019" y="21600"/>
                    <a:pt x="19139" y="21600"/>
                  </a:cubicBezTo>
                  <a:cubicBezTo>
                    <a:pt x="20150" y="21600"/>
                    <a:pt x="21066" y="18736"/>
                    <a:pt x="21272" y="14596"/>
                  </a:cubicBezTo>
                  <a:cubicBezTo>
                    <a:pt x="21520" y="9730"/>
                    <a:pt x="20723" y="4969"/>
                    <a:pt x="19507" y="4141"/>
                  </a:cubicBezTo>
                  <a:cubicBezTo>
                    <a:pt x="15251" y="1449"/>
                    <a:pt x="10943" y="69"/>
                    <a:pt x="6652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/>
            </a:p>
          </p:txBody>
        </p:sp>
        <p:sp>
          <p:nvSpPr>
            <p:cNvPr id="244" name="Google Shape;6905;p58"/>
            <p:cNvSpPr/>
            <p:nvPr/>
          </p:nvSpPr>
          <p:spPr>
            <a:xfrm>
              <a:off x="136834" y="11370"/>
              <a:ext cx="17299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55" h="21600" fill="norm" stroke="1" extrusionOk="0">
                  <a:moveTo>
                    <a:pt x="17719" y="0"/>
                  </a:moveTo>
                  <a:cubicBezTo>
                    <a:pt x="17351" y="0"/>
                    <a:pt x="16983" y="104"/>
                    <a:pt x="16615" y="333"/>
                  </a:cubicBezTo>
                  <a:cubicBezTo>
                    <a:pt x="11556" y="3597"/>
                    <a:pt x="6647" y="7359"/>
                    <a:pt x="1874" y="11559"/>
                  </a:cubicBezTo>
                  <a:cubicBezTo>
                    <a:pt x="374" y="12889"/>
                    <a:pt x="-417" y="15717"/>
                    <a:pt x="224" y="18191"/>
                  </a:cubicBezTo>
                  <a:cubicBezTo>
                    <a:pt x="756" y="20332"/>
                    <a:pt x="2078" y="21600"/>
                    <a:pt x="3456" y="21600"/>
                  </a:cubicBezTo>
                  <a:cubicBezTo>
                    <a:pt x="4042" y="21600"/>
                    <a:pt x="4642" y="21371"/>
                    <a:pt x="5201" y="20872"/>
                  </a:cubicBezTo>
                  <a:cubicBezTo>
                    <a:pt x="9497" y="17089"/>
                    <a:pt x="13956" y="13659"/>
                    <a:pt x="18524" y="10623"/>
                  </a:cubicBezTo>
                  <a:cubicBezTo>
                    <a:pt x="20283" y="9501"/>
                    <a:pt x="21183" y="6465"/>
                    <a:pt x="20556" y="3659"/>
                  </a:cubicBezTo>
                  <a:lnTo>
                    <a:pt x="20378" y="2910"/>
                  </a:lnTo>
                  <a:cubicBezTo>
                    <a:pt x="19983" y="1102"/>
                    <a:pt x="18878" y="0"/>
                    <a:pt x="17719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/>
            </a:p>
          </p:txBody>
        </p:sp>
        <p:sp>
          <p:nvSpPr>
            <p:cNvPr id="245" name="Google Shape;6906;p58"/>
            <p:cNvSpPr/>
            <p:nvPr/>
          </p:nvSpPr>
          <p:spPr>
            <a:xfrm>
              <a:off x="157801" y="2756"/>
              <a:ext cx="24176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05" h="21600" fill="norm" stroke="1" extrusionOk="0">
                  <a:moveTo>
                    <a:pt x="18589" y="0"/>
                  </a:moveTo>
                  <a:cubicBezTo>
                    <a:pt x="18470" y="0"/>
                    <a:pt x="18361" y="24"/>
                    <a:pt x="18242" y="48"/>
                  </a:cubicBezTo>
                  <a:cubicBezTo>
                    <a:pt x="12636" y="2100"/>
                    <a:pt x="7100" y="5309"/>
                    <a:pt x="1712" y="9654"/>
                  </a:cubicBezTo>
                  <a:cubicBezTo>
                    <a:pt x="382" y="10716"/>
                    <a:pt x="-322" y="14239"/>
                    <a:pt x="144" y="17497"/>
                  </a:cubicBezTo>
                  <a:cubicBezTo>
                    <a:pt x="511" y="20007"/>
                    <a:pt x="1494" y="21600"/>
                    <a:pt x="2536" y="21600"/>
                  </a:cubicBezTo>
                  <a:cubicBezTo>
                    <a:pt x="2813" y="21600"/>
                    <a:pt x="3081" y="21503"/>
                    <a:pt x="3349" y="21286"/>
                  </a:cubicBezTo>
                  <a:cubicBezTo>
                    <a:pt x="8439" y="17183"/>
                    <a:pt x="13648" y="14167"/>
                    <a:pt x="18936" y="12236"/>
                  </a:cubicBezTo>
                  <a:cubicBezTo>
                    <a:pt x="20325" y="11777"/>
                    <a:pt x="21278" y="8688"/>
                    <a:pt x="21080" y="5309"/>
                  </a:cubicBezTo>
                  <a:cubicBezTo>
                    <a:pt x="20911" y="2244"/>
                    <a:pt x="19829" y="0"/>
                    <a:pt x="18589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/>
            </a:p>
          </p:txBody>
        </p:sp>
        <p:sp>
          <p:nvSpPr>
            <p:cNvPr id="246" name="Google Shape;6907;p58"/>
            <p:cNvSpPr/>
            <p:nvPr/>
          </p:nvSpPr>
          <p:spPr>
            <a:xfrm>
              <a:off x="474964" y="94326"/>
              <a:ext cx="45406" cy="229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97" h="21600" fill="norm" stroke="1" extrusionOk="0">
                  <a:moveTo>
                    <a:pt x="1330" y="0"/>
                  </a:moveTo>
                  <a:cubicBezTo>
                    <a:pt x="717" y="0"/>
                    <a:pt x="158" y="867"/>
                    <a:pt x="30" y="2129"/>
                  </a:cubicBezTo>
                  <a:cubicBezTo>
                    <a:pt x="-125" y="3627"/>
                    <a:pt x="339" y="5082"/>
                    <a:pt x="1074" y="5424"/>
                  </a:cubicBezTo>
                  <a:cubicBezTo>
                    <a:pt x="5616" y="7703"/>
                    <a:pt x="9977" y="11212"/>
                    <a:pt x="14028" y="15908"/>
                  </a:cubicBezTo>
                  <a:lnTo>
                    <a:pt x="13228" y="18615"/>
                  </a:lnTo>
                  <a:cubicBezTo>
                    <a:pt x="12983" y="19450"/>
                    <a:pt x="13260" y="20530"/>
                    <a:pt x="13751" y="20594"/>
                  </a:cubicBezTo>
                  <a:lnTo>
                    <a:pt x="20585" y="21589"/>
                  </a:lnTo>
                  <a:cubicBezTo>
                    <a:pt x="20606" y="21600"/>
                    <a:pt x="20622" y="21600"/>
                    <a:pt x="20643" y="21600"/>
                  </a:cubicBezTo>
                  <a:cubicBezTo>
                    <a:pt x="21150" y="21600"/>
                    <a:pt x="21475" y="20445"/>
                    <a:pt x="21192" y="19567"/>
                  </a:cubicBezTo>
                  <a:lnTo>
                    <a:pt x="17477" y="7992"/>
                  </a:lnTo>
                  <a:cubicBezTo>
                    <a:pt x="17349" y="7585"/>
                    <a:pt x="17136" y="7382"/>
                    <a:pt x="16923" y="7382"/>
                  </a:cubicBezTo>
                  <a:cubicBezTo>
                    <a:pt x="16704" y="7382"/>
                    <a:pt x="16485" y="7596"/>
                    <a:pt x="16363" y="8024"/>
                  </a:cubicBezTo>
                  <a:lnTo>
                    <a:pt x="15425" y="11212"/>
                  </a:lnTo>
                  <a:cubicBezTo>
                    <a:pt x="11112" y="6226"/>
                    <a:pt x="6469" y="2471"/>
                    <a:pt x="1634" y="75"/>
                  </a:cubicBezTo>
                  <a:cubicBezTo>
                    <a:pt x="1533" y="32"/>
                    <a:pt x="1432" y="0"/>
                    <a:pt x="133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/>
            </a:p>
          </p:txBody>
        </p:sp>
        <p:sp>
          <p:nvSpPr>
            <p:cNvPr id="247" name="Google Shape;6908;p58"/>
            <p:cNvSpPr/>
            <p:nvPr/>
          </p:nvSpPr>
          <p:spPr>
            <a:xfrm>
              <a:off x="442539" y="88243"/>
              <a:ext cx="28310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17" h="21600" fill="norm" stroke="1" extrusionOk="0">
                  <a:moveTo>
                    <a:pt x="6655" y="0"/>
                  </a:moveTo>
                  <a:cubicBezTo>
                    <a:pt x="5106" y="0"/>
                    <a:pt x="3540" y="207"/>
                    <a:pt x="1991" y="588"/>
                  </a:cubicBezTo>
                  <a:cubicBezTo>
                    <a:pt x="810" y="1037"/>
                    <a:pt x="-80" y="5184"/>
                    <a:pt x="6" y="10022"/>
                  </a:cubicBezTo>
                  <a:cubicBezTo>
                    <a:pt x="100" y="14653"/>
                    <a:pt x="1041" y="18144"/>
                    <a:pt x="2179" y="18144"/>
                  </a:cubicBezTo>
                  <a:cubicBezTo>
                    <a:pt x="2222" y="18144"/>
                    <a:pt x="2265" y="18144"/>
                    <a:pt x="2308" y="18144"/>
                  </a:cubicBezTo>
                  <a:cubicBezTo>
                    <a:pt x="3745" y="17798"/>
                    <a:pt x="5200" y="17591"/>
                    <a:pt x="6655" y="17591"/>
                  </a:cubicBezTo>
                  <a:cubicBezTo>
                    <a:pt x="10711" y="17660"/>
                    <a:pt x="14768" y="18904"/>
                    <a:pt x="18781" y="21462"/>
                  </a:cubicBezTo>
                  <a:cubicBezTo>
                    <a:pt x="18901" y="21531"/>
                    <a:pt x="19021" y="21600"/>
                    <a:pt x="19141" y="21600"/>
                  </a:cubicBezTo>
                  <a:cubicBezTo>
                    <a:pt x="20151" y="21600"/>
                    <a:pt x="21049" y="18697"/>
                    <a:pt x="21272" y="14550"/>
                  </a:cubicBezTo>
                  <a:cubicBezTo>
                    <a:pt x="21520" y="9677"/>
                    <a:pt x="20716" y="4977"/>
                    <a:pt x="19509" y="4147"/>
                  </a:cubicBezTo>
                  <a:cubicBezTo>
                    <a:pt x="15256" y="1382"/>
                    <a:pt x="10951" y="0"/>
                    <a:pt x="6655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/>
            </a:p>
          </p:txBody>
        </p:sp>
        <p:sp>
          <p:nvSpPr>
            <p:cNvPr id="248" name="Google Shape;6909;p58"/>
            <p:cNvSpPr/>
            <p:nvPr/>
          </p:nvSpPr>
          <p:spPr>
            <a:xfrm>
              <a:off x="393100" y="99602"/>
              <a:ext cx="17305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75" h="21600" fill="norm" stroke="1" extrusionOk="0">
                  <a:moveTo>
                    <a:pt x="17735" y="0"/>
                  </a:moveTo>
                  <a:cubicBezTo>
                    <a:pt x="17366" y="0"/>
                    <a:pt x="16998" y="125"/>
                    <a:pt x="16643" y="332"/>
                  </a:cubicBezTo>
                  <a:cubicBezTo>
                    <a:pt x="11581" y="3635"/>
                    <a:pt x="6641" y="7394"/>
                    <a:pt x="1893" y="11589"/>
                  </a:cubicBezTo>
                  <a:cubicBezTo>
                    <a:pt x="392" y="12918"/>
                    <a:pt x="-413" y="15743"/>
                    <a:pt x="215" y="18194"/>
                  </a:cubicBezTo>
                  <a:cubicBezTo>
                    <a:pt x="760" y="20333"/>
                    <a:pt x="2098" y="21600"/>
                    <a:pt x="3489" y="21600"/>
                  </a:cubicBezTo>
                  <a:cubicBezTo>
                    <a:pt x="4076" y="21600"/>
                    <a:pt x="4663" y="21372"/>
                    <a:pt x="5222" y="20894"/>
                  </a:cubicBezTo>
                  <a:cubicBezTo>
                    <a:pt x="9521" y="17072"/>
                    <a:pt x="13982" y="13645"/>
                    <a:pt x="18554" y="10655"/>
                  </a:cubicBezTo>
                  <a:cubicBezTo>
                    <a:pt x="20314" y="9492"/>
                    <a:pt x="21187" y="6459"/>
                    <a:pt x="20587" y="3697"/>
                  </a:cubicBezTo>
                  <a:lnTo>
                    <a:pt x="20409" y="2928"/>
                  </a:lnTo>
                  <a:cubicBezTo>
                    <a:pt x="20000" y="1142"/>
                    <a:pt x="18908" y="0"/>
                    <a:pt x="17735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/>
            </a:p>
          </p:txBody>
        </p:sp>
        <p:sp>
          <p:nvSpPr>
            <p:cNvPr id="249" name="Google Shape;6910;p58"/>
            <p:cNvSpPr/>
            <p:nvPr/>
          </p:nvSpPr>
          <p:spPr>
            <a:xfrm>
              <a:off x="414082" y="90988"/>
              <a:ext cx="24176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05" h="21600" fill="norm" stroke="1" extrusionOk="0">
                  <a:moveTo>
                    <a:pt x="18589" y="0"/>
                  </a:moveTo>
                  <a:cubicBezTo>
                    <a:pt x="18470" y="0"/>
                    <a:pt x="18361" y="24"/>
                    <a:pt x="18242" y="72"/>
                  </a:cubicBezTo>
                  <a:lnTo>
                    <a:pt x="18242" y="96"/>
                  </a:lnTo>
                  <a:cubicBezTo>
                    <a:pt x="12636" y="2121"/>
                    <a:pt x="7100" y="5304"/>
                    <a:pt x="1712" y="9643"/>
                  </a:cubicBezTo>
                  <a:cubicBezTo>
                    <a:pt x="382" y="10752"/>
                    <a:pt x="-322" y="14271"/>
                    <a:pt x="144" y="17478"/>
                  </a:cubicBezTo>
                  <a:cubicBezTo>
                    <a:pt x="511" y="20009"/>
                    <a:pt x="1484" y="21600"/>
                    <a:pt x="2536" y="21600"/>
                  </a:cubicBezTo>
                  <a:cubicBezTo>
                    <a:pt x="2803" y="21600"/>
                    <a:pt x="3081" y="21479"/>
                    <a:pt x="3349" y="21263"/>
                  </a:cubicBezTo>
                  <a:cubicBezTo>
                    <a:pt x="8419" y="17213"/>
                    <a:pt x="13628" y="14151"/>
                    <a:pt x="18927" y="12271"/>
                  </a:cubicBezTo>
                  <a:cubicBezTo>
                    <a:pt x="20306" y="11813"/>
                    <a:pt x="21278" y="8679"/>
                    <a:pt x="21080" y="5304"/>
                  </a:cubicBezTo>
                  <a:cubicBezTo>
                    <a:pt x="20911" y="2242"/>
                    <a:pt x="19829" y="0"/>
                    <a:pt x="18589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/>
            </a:p>
          </p:txBody>
        </p:sp>
        <p:sp>
          <p:nvSpPr>
            <p:cNvPr id="250" name="Google Shape;6911;p58"/>
            <p:cNvSpPr/>
            <p:nvPr/>
          </p:nvSpPr>
          <p:spPr>
            <a:xfrm>
              <a:off x="121237" y="601580"/>
              <a:ext cx="45393" cy="229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01" h="21600" fill="norm" stroke="1" extrusionOk="0">
                  <a:moveTo>
                    <a:pt x="655" y="0"/>
                  </a:moveTo>
                  <a:cubicBezTo>
                    <a:pt x="143" y="0"/>
                    <a:pt x="-177" y="1135"/>
                    <a:pt x="106" y="2023"/>
                  </a:cubicBezTo>
                  <a:lnTo>
                    <a:pt x="3818" y="13626"/>
                  </a:lnTo>
                  <a:cubicBezTo>
                    <a:pt x="3946" y="14022"/>
                    <a:pt x="4154" y="14225"/>
                    <a:pt x="4362" y="14225"/>
                  </a:cubicBezTo>
                  <a:cubicBezTo>
                    <a:pt x="4580" y="14225"/>
                    <a:pt x="4804" y="14000"/>
                    <a:pt x="4927" y="13572"/>
                  </a:cubicBezTo>
                  <a:lnTo>
                    <a:pt x="5876" y="10404"/>
                  </a:lnTo>
                  <a:cubicBezTo>
                    <a:pt x="10191" y="15392"/>
                    <a:pt x="14836" y="19127"/>
                    <a:pt x="19668" y="21525"/>
                  </a:cubicBezTo>
                  <a:cubicBezTo>
                    <a:pt x="19770" y="21579"/>
                    <a:pt x="19876" y="21600"/>
                    <a:pt x="19972" y="21600"/>
                  </a:cubicBezTo>
                  <a:cubicBezTo>
                    <a:pt x="20591" y="21600"/>
                    <a:pt x="21146" y="20733"/>
                    <a:pt x="21274" y="19470"/>
                  </a:cubicBezTo>
                  <a:cubicBezTo>
                    <a:pt x="21423" y="17993"/>
                    <a:pt x="20959" y="16537"/>
                    <a:pt x="20234" y="16173"/>
                  </a:cubicBezTo>
                  <a:cubicBezTo>
                    <a:pt x="15690" y="13915"/>
                    <a:pt x="11327" y="10383"/>
                    <a:pt x="7263" y="5705"/>
                  </a:cubicBezTo>
                  <a:lnTo>
                    <a:pt x="8074" y="2976"/>
                  </a:lnTo>
                  <a:cubicBezTo>
                    <a:pt x="8319" y="2141"/>
                    <a:pt x="8036" y="1060"/>
                    <a:pt x="7551" y="995"/>
                  </a:cubicBezTo>
                  <a:lnTo>
                    <a:pt x="703" y="0"/>
                  </a:lnTo>
                  <a:cubicBezTo>
                    <a:pt x="687" y="0"/>
                    <a:pt x="671" y="0"/>
                    <a:pt x="655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/>
            </a:p>
          </p:txBody>
        </p:sp>
        <p:sp>
          <p:nvSpPr>
            <p:cNvPr id="251" name="Google Shape;6912;p58"/>
            <p:cNvSpPr/>
            <p:nvPr/>
          </p:nvSpPr>
          <p:spPr>
            <a:xfrm>
              <a:off x="170752" y="617915"/>
              <a:ext cx="28296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23" h="21600" fill="norm" stroke="1" extrusionOk="0">
                  <a:moveTo>
                    <a:pt x="2184" y="0"/>
                  </a:moveTo>
                  <a:cubicBezTo>
                    <a:pt x="1165" y="0"/>
                    <a:pt x="257" y="2864"/>
                    <a:pt x="43" y="7004"/>
                  </a:cubicBezTo>
                  <a:cubicBezTo>
                    <a:pt x="-197" y="11870"/>
                    <a:pt x="591" y="16631"/>
                    <a:pt x="1816" y="17459"/>
                  </a:cubicBezTo>
                  <a:cubicBezTo>
                    <a:pt x="6064" y="20151"/>
                    <a:pt x="10372" y="21531"/>
                    <a:pt x="14680" y="21600"/>
                  </a:cubicBezTo>
                  <a:cubicBezTo>
                    <a:pt x="16230" y="21600"/>
                    <a:pt x="17797" y="21393"/>
                    <a:pt x="19339" y="20979"/>
                  </a:cubicBezTo>
                  <a:cubicBezTo>
                    <a:pt x="20521" y="20530"/>
                    <a:pt x="21403" y="16355"/>
                    <a:pt x="21317" y="11594"/>
                  </a:cubicBezTo>
                  <a:cubicBezTo>
                    <a:pt x="21240" y="6970"/>
                    <a:pt x="20281" y="3416"/>
                    <a:pt x="19151" y="3416"/>
                  </a:cubicBezTo>
                  <a:cubicBezTo>
                    <a:pt x="19108" y="3416"/>
                    <a:pt x="19073" y="3416"/>
                    <a:pt x="19031" y="3416"/>
                  </a:cubicBezTo>
                  <a:cubicBezTo>
                    <a:pt x="17575" y="3761"/>
                    <a:pt x="16136" y="3968"/>
                    <a:pt x="14680" y="3968"/>
                  </a:cubicBezTo>
                  <a:cubicBezTo>
                    <a:pt x="10603" y="3968"/>
                    <a:pt x="6560" y="2657"/>
                    <a:pt x="2544" y="104"/>
                  </a:cubicBezTo>
                  <a:cubicBezTo>
                    <a:pt x="2424" y="35"/>
                    <a:pt x="2304" y="0"/>
                    <a:pt x="2184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/>
            </a:p>
          </p:txBody>
        </p:sp>
        <p:sp>
          <p:nvSpPr>
            <p:cNvPr id="252" name="Google Shape;6913;p58"/>
            <p:cNvSpPr/>
            <p:nvPr/>
          </p:nvSpPr>
          <p:spPr>
            <a:xfrm>
              <a:off x="231194" y="606544"/>
              <a:ext cx="17296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64" h="21600" fill="norm" stroke="1" extrusionOk="0">
                  <a:moveTo>
                    <a:pt x="17298" y="0"/>
                  </a:moveTo>
                  <a:cubicBezTo>
                    <a:pt x="16711" y="0"/>
                    <a:pt x="16111" y="229"/>
                    <a:pt x="15565" y="728"/>
                  </a:cubicBezTo>
                  <a:cubicBezTo>
                    <a:pt x="11253" y="4511"/>
                    <a:pt x="6805" y="7941"/>
                    <a:pt x="2234" y="10977"/>
                  </a:cubicBezTo>
                  <a:cubicBezTo>
                    <a:pt x="460" y="12099"/>
                    <a:pt x="-427" y="15135"/>
                    <a:pt x="201" y="17941"/>
                  </a:cubicBezTo>
                  <a:lnTo>
                    <a:pt x="378" y="18690"/>
                  </a:lnTo>
                  <a:cubicBezTo>
                    <a:pt x="774" y="20498"/>
                    <a:pt x="1865" y="21600"/>
                    <a:pt x="3039" y="21600"/>
                  </a:cubicBezTo>
                  <a:cubicBezTo>
                    <a:pt x="3407" y="21600"/>
                    <a:pt x="3776" y="21496"/>
                    <a:pt x="4130" y="21267"/>
                  </a:cubicBezTo>
                  <a:cubicBezTo>
                    <a:pt x="9206" y="18003"/>
                    <a:pt x="14119" y="14241"/>
                    <a:pt x="18881" y="10041"/>
                  </a:cubicBezTo>
                  <a:cubicBezTo>
                    <a:pt x="20395" y="8711"/>
                    <a:pt x="21173" y="5883"/>
                    <a:pt x="20545" y="3409"/>
                  </a:cubicBezTo>
                  <a:cubicBezTo>
                    <a:pt x="20013" y="1268"/>
                    <a:pt x="18676" y="0"/>
                    <a:pt x="17298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/>
            </a:p>
          </p:txBody>
        </p:sp>
        <p:sp>
          <p:nvSpPr>
            <p:cNvPr id="253" name="Google Shape;6914;p58"/>
            <p:cNvSpPr/>
            <p:nvPr/>
          </p:nvSpPr>
          <p:spPr>
            <a:xfrm>
              <a:off x="203329" y="615159"/>
              <a:ext cx="2419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09" h="21600" fill="norm" stroke="1" extrusionOk="0">
                  <a:moveTo>
                    <a:pt x="18571" y="0"/>
                  </a:moveTo>
                  <a:cubicBezTo>
                    <a:pt x="18303" y="0"/>
                    <a:pt x="18025" y="97"/>
                    <a:pt x="17758" y="314"/>
                  </a:cubicBezTo>
                  <a:cubicBezTo>
                    <a:pt x="12680" y="4417"/>
                    <a:pt x="7473" y="7433"/>
                    <a:pt x="2177" y="9364"/>
                  </a:cubicBezTo>
                  <a:cubicBezTo>
                    <a:pt x="799" y="9823"/>
                    <a:pt x="-173" y="12912"/>
                    <a:pt x="25" y="16291"/>
                  </a:cubicBezTo>
                  <a:cubicBezTo>
                    <a:pt x="194" y="19356"/>
                    <a:pt x="1285" y="21600"/>
                    <a:pt x="2534" y="21600"/>
                  </a:cubicBezTo>
                  <a:cubicBezTo>
                    <a:pt x="2644" y="21600"/>
                    <a:pt x="2763" y="21576"/>
                    <a:pt x="2882" y="21528"/>
                  </a:cubicBezTo>
                  <a:cubicBezTo>
                    <a:pt x="8485" y="19500"/>
                    <a:pt x="14009" y="16291"/>
                    <a:pt x="19394" y="11946"/>
                  </a:cubicBezTo>
                  <a:cubicBezTo>
                    <a:pt x="20713" y="10860"/>
                    <a:pt x="21427" y="7361"/>
                    <a:pt x="20971" y="4103"/>
                  </a:cubicBezTo>
                  <a:cubicBezTo>
                    <a:pt x="20604" y="1593"/>
                    <a:pt x="19622" y="0"/>
                    <a:pt x="18571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/>
            </a:p>
          </p:txBody>
        </p:sp>
        <p:sp>
          <p:nvSpPr>
            <p:cNvPr id="254" name="Google Shape;6915;p58"/>
            <p:cNvSpPr/>
            <p:nvPr/>
          </p:nvSpPr>
          <p:spPr>
            <a:xfrm>
              <a:off x="6089" y="373189"/>
              <a:ext cx="22936" cy="454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74" h="21600" fill="norm" stroke="1" extrusionOk="0">
                  <a:moveTo>
                    <a:pt x="19973" y="0"/>
                  </a:moveTo>
                  <a:cubicBezTo>
                    <a:pt x="19741" y="0"/>
                    <a:pt x="19509" y="32"/>
                    <a:pt x="19277" y="108"/>
                  </a:cubicBezTo>
                  <a:lnTo>
                    <a:pt x="7871" y="3877"/>
                  </a:lnTo>
                  <a:cubicBezTo>
                    <a:pt x="7060" y="4142"/>
                    <a:pt x="7081" y="4747"/>
                    <a:pt x="7903" y="5007"/>
                  </a:cubicBezTo>
                  <a:lnTo>
                    <a:pt x="11044" y="5958"/>
                  </a:lnTo>
                  <a:cubicBezTo>
                    <a:pt x="6132" y="10332"/>
                    <a:pt x="2432" y="15042"/>
                    <a:pt x="70" y="19946"/>
                  </a:cubicBezTo>
                  <a:cubicBezTo>
                    <a:pt x="-267" y="20681"/>
                    <a:pt x="650" y="21422"/>
                    <a:pt x="2094" y="21573"/>
                  </a:cubicBezTo>
                  <a:cubicBezTo>
                    <a:pt x="2284" y="21589"/>
                    <a:pt x="2474" y="21600"/>
                    <a:pt x="2664" y="21600"/>
                  </a:cubicBezTo>
                  <a:cubicBezTo>
                    <a:pt x="3918" y="21600"/>
                    <a:pt x="5025" y="21162"/>
                    <a:pt x="5341" y="20513"/>
                  </a:cubicBezTo>
                  <a:cubicBezTo>
                    <a:pt x="7566" y="15907"/>
                    <a:pt x="11044" y="11484"/>
                    <a:pt x="15672" y="7369"/>
                  </a:cubicBezTo>
                  <a:lnTo>
                    <a:pt x="18339" y="8186"/>
                  </a:lnTo>
                  <a:cubicBezTo>
                    <a:pt x="18550" y="8251"/>
                    <a:pt x="18771" y="8278"/>
                    <a:pt x="18993" y="8278"/>
                  </a:cubicBezTo>
                  <a:cubicBezTo>
                    <a:pt x="19636" y="8278"/>
                    <a:pt x="20247" y="8024"/>
                    <a:pt x="20300" y="7656"/>
                  </a:cubicBezTo>
                  <a:lnTo>
                    <a:pt x="21270" y="725"/>
                  </a:lnTo>
                  <a:cubicBezTo>
                    <a:pt x="21333" y="308"/>
                    <a:pt x="20690" y="0"/>
                    <a:pt x="19973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/>
            </a:p>
          </p:txBody>
        </p:sp>
        <p:sp>
          <p:nvSpPr>
            <p:cNvPr id="255" name="Google Shape;6916;p58"/>
            <p:cNvSpPr/>
            <p:nvPr/>
          </p:nvSpPr>
          <p:spPr>
            <a:xfrm>
              <a:off x="0" y="422718"/>
              <a:ext cx="12701" cy="282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51" h="21600" fill="norm" stroke="1" extrusionOk="0">
                  <a:moveTo>
                    <a:pt x="12410" y="0"/>
                  </a:moveTo>
                  <a:cubicBezTo>
                    <a:pt x="8318" y="0"/>
                    <a:pt x="4696" y="764"/>
                    <a:pt x="4025" y="1831"/>
                  </a:cubicBezTo>
                  <a:cubicBezTo>
                    <a:pt x="1342" y="6144"/>
                    <a:pt x="0" y="10509"/>
                    <a:pt x="0" y="14866"/>
                  </a:cubicBezTo>
                  <a:cubicBezTo>
                    <a:pt x="0" y="16436"/>
                    <a:pt x="201" y="18025"/>
                    <a:pt x="604" y="19595"/>
                  </a:cubicBezTo>
                  <a:cubicBezTo>
                    <a:pt x="1006" y="20732"/>
                    <a:pt x="4662" y="21600"/>
                    <a:pt x="9022" y="21600"/>
                  </a:cubicBezTo>
                  <a:cubicBezTo>
                    <a:pt x="9257" y="21600"/>
                    <a:pt x="9492" y="21600"/>
                    <a:pt x="9727" y="21591"/>
                  </a:cubicBezTo>
                  <a:cubicBezTo>
                    <a:pt x="14322" y="21513"/>
                    <a:pt x="17877" y="20481"/>
                    <a:pt x="17609" y="19274"/>
                  </a:cubicBezTo>
                  <a:cubicBezTo>
                    <a:pt x="17307" y="17816"/>
                    <a:pt x="17072" y="16341"/>
                    <a:pt x="17072" y="14866"/>
                  </a:cubicBezTo>
                  <a:cubicBezTo>
                    <a:pt x="17139" y="10752"/>
                    <a:pt x="18380" y="6639"/>
                    <a:pt x="20829" y="2569"/>
                  </a:cubicBezTo>
                  <a:cubicBezTo>
                    <a:pt x="21600" y="1406"/>
                    <a:pt x="18648" y="295"/>
                    <a:pt x="14120" y="43"/>
                  </a:cubicBezTo>
                  <a:cubicBezTo>
                    <a:pt x="13550" y="9"/>
                    <a:pt x="12980" y="0"/>
                    <a:pt x="1241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/>
            </a:p>
          </p:txBody>
        </p:sp>
        <p:sp>
          <p:nvSpPr>
            <p:cNvPr id="256" name="Google Shape;6917;p58"/>
            <p:cNvSpPr/>
            <p:nvPr/>
          </p:nvSpPr>
          <p:spPr>
            <a:xfrm>
              <a:off x="11366" y="483157"/>
              <a:ext cx="12701" cy="173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42" h="21600" fill="norm" stroke="1" extrusionOk="0">
                  <a:moveTo>
                    <a:pt x="5141" y="0"/>
                  </a:moveTo>
                  <a:cubicBezTo>
                    <a:pt x="4579" y="0"/>
                    <a:pt x="3998" y="57"/>
                    <a:pt x="3436" y="199"/>
                  </a:cubicBezTo>
                  <a:lnTo>
                    <a:pt x="2720" y="383"/>
                  </a:lnTo>
                  <a:cubicBezTo>
                    <a:pt x="531" y="936"/>
                    <a:pt x="-593" y="2723"/>
                    <a:pt x="317" y="4297"/>
                  </a:cubicBezTo>
                  <a:cubicBezTo>
                    <a:pt x="3378" y="9559"/>
                    <a:pt x="6846" y="14665"/>
                    <a:pt x="10798" y="19629"/>
                  </a:cubicBezTo>
                  <a:cubicBezTo>
                    <a:pt x="11747" y="20820"/>
                    <a:pt x="13510" y="21600"/>
                    <a:pt x="15331" y="21600"/>
                  </a:cubicBezTo>
                  <a:cubicBezTo>
                    <a:pt x="15873" y="21600"/>
                    <a:pt x="16435" y="21529"/>
                    <a:pt x="16958" y="21373"/>
                  </a:cubicBezTo>
                  <a:cubicBezTo>
                    <a:pt x="19787" y="20550"/>
                    <a:pt x="21007" y="18097"/>
                    <a:pt x="19477" y="16168"/>
                  </a:cubicBezTo>
                  <a:cubicBezTo>
                    <a:pt x="15912" y="11701"/>
                    <a:pt x="12716" y="7063"/>
                    <a:pt x="9926" y="2312"/>
                  </a:cubicBezTo>
                  <a:cubicBezTo>
                    <a:pt x="9074" y="879"/>
                    <a:pt x="7156" y="0"/>
                    <a:pt x="5141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/>
            </a:p>
          </p:txBody>
        </p:sp>
        <p:sp>
          <p:nvSpPr>
            <p:cNvPr id="257" name="Google Shape;6918;p58"/>
            <p:cNvSpPr/>
            <p:nvPr/>
          </p:nvSpPr>
          <p:spPr>
            <a:xfrm>
              <a:off x="2748" y="455301"/>
              <a:ext cx="12701" cy="241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03" h="21600" fill="norm" stroke="1" extrusionOk="0">
                  <a:moveTo>
                    <a:pt x="5849" y="0"/>
                  </a:moveTo>
                  <a:cubicBezTo>
                    <a:pt x="5574" y="0"/>
                    <a:pt x="5300" y="10"/>
                    <a:pt x="5048" y="30"/>
                  </a:cubicBezTo>
                  <a:cubicBezTo>
                    <a:pt x="1841" y="223"/>
                    <a:pt x="-381" y="1523"/>
                    <a:pt x="54" y="2935"/>
                  </a:cubicBezTo>
                  <a:lnTo>
                    <a:pt x="77" y="2935"/>
                  </a:lnTo>
                  <a:cubicBezTo>
                    <a:pt x="2001" y="8672"/>
                    <a:pt x="5048" y="14339"/>
                    <a:pt x="9148" y="19853"/>
                  </a:cubicBezTo>
                  <a:cubicBezTo>
                    <a:pt x="9995" y="20930"/>
                    <a:pt x="12263" y="21600"/>
                    <a:pt x="14668" y="21600"/>
                  </a:cubicBezTo>
                  <a:cubicBezTo>
                    <a:pt x="15309" y="21600"/>
                    <a:pt x="15951" y="21559"/>
                    <a:pt x="16592" y="21458"/>
                  </a:cubicBezTo>
                  <a:cubicBezTo>
                    <a:pt x="19639" y="20991"/>
                    <a:pt x="21219" y="19528"/>
                    <a:pt x="20188" y="18178"/>
                  </a:cubicBezTo>
                  <a:cubicBezTo>
                    <a:pt x="16340" y="12988"/>
                    <a:pt x="13431" y="7657"/>
                    <a:pt x="11644" y="2234"/>
                  </a:cubicBezTo>
                  <a:cubicBezTo>
                    <a:pt x="11232" y="944"/>
                    <a:pt x="8713" y="0"/>
                    <a:pt x="5849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/>
            </a:p>
          </p:txBody>
        </p:sp>
        <p:sp>
          <p:nvSpPr>
            <p:cNvPr id="258" name="Google Shape;6919;p58"/>
            <p:cNvSpPr/>
            <p:nvPr/>
          </p:nvSpPr>
          <p:spPr>
            <a:xfrm>
              <a:off x="42204" y="202953"/>
              <a:ext cx="23273" cy="465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92" h="21600" fill="norm" stroke="1" extrusionOk="0">
                  <a:moveTo>
                    <a:pt x="4087" y="0"/>
                  </a:moveTo>
                  <a:cubicBezTo>
                    <a:pt x="3531" y="0"/>
                    <a:pt x="2985" y="190"/>
                    <a:pt x="2851" y="511"/>
                  </a:cubicBezTo>
                  <a:lnTo>
                    <a:pt x="29" y="7147"/>
                  </a:lnTo>
                  <a:cubicBezTo>
                    <a:pt x="-146" y="7564"/>
                    <a:pt x="482" y="7933"/>
                    <a:pt x="1275" y="7933"/>
                  </a:cubicBezTo>
                  <a:cubicBezTo>
                    <a:pt x="1378" y="7933"/>
                    <a:pt x="1471" y="7927"/>
                    <a:pt x="1584" y="7912"/>
                  </a:cubicBezTo>
                  <a:lnTo>
                    <a:pt x="5025" y="7458"/>
                  </a:lnTo>
                  <a:cubicBezTo>
                    <a:pt x="7518" y="12207"/>
                    <a:pt x="11308" y="16761"/>
                    <a:pt x="16293" y="20978"/>
                  </a:cubicBezTo>
                  <a:cubicBezTo>
                    <a:pt x="16778" y="21379"/>
                    <a:pt x="17612" y="21600"/>
                    <a:pt x="18477" y="21600"/>
                  </a:cubicBezTo>
                  <a:cubicBezTo>
                    <a:pt x="18961" y="21600"/>
                    <a:pt x="19445" y="21531"/>
                    <a:pt x="19888" y="21384"/>
                  </a:cubicBezTo>
                  <a:cubicBezTo>
                    <a:pt x="21093" y="20973"/>
                    <a:pt x="21454" y="20145"/>
                    <a:pt x="20692" y="19513"/>
                  </a:cubicBezTo>
                  <a:cubicBezTo>
                    <a:pt x="16026" y="15544"/>
                    <a:pt x="12462" y="11264"/>
                    <a:pt x="10124" y="6799"/>
                  </a:cubicBezTo>
                  <a:lnTo>
                    <a:pt x="13059" y="6409"/>
                  </a:lnTo>
                  <a:cubicBezTo>
                    <a:pt x="13986" y="6293"/>
                    <a:pt x="14326" y="5719"/>
                    <a:pt x="13718" y="5355"/>
                  </a:cubicBezTo>
                  <a:lnTo>
                    <a:pt x="5045" y="227"/>
                  </a:lnTo>
                  <a:cubicBezTo>
                    <a:pt x="4778" y="69"/>
                    <a:pt x="4427" y="0"/>
                    <a:pt x="4087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/>
            </a:p>
          </p:txBody>
        </p:sp>
        <p:sp>
          <p:nvSpPr>
            <p:cNvPr id="259" name="Google Shape;6920;p58"/>
            <p:cNvSpPr/>
            <p:nvPr/>
          </p:nvSpPr>
          <p:spPr>
            <a:xfrm>
              <a:off x="65292" y="252106"/>
              <a:ext cx="20944" cy="225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50" h="21600" fill="norm" stroke="1" extrusionOk="0">
                  <a:moveTo>
                    <a:pt x="2878" y="0"/>
                  </a:moveTo>
                  <a:cubicBezTo>
                    <a:pt x="2335" y="0"/>
                    <a:pt x="1791" y="153"/>
                    <a:pt x="1305" y="447"/>
                  </a:cubicBezTo>
                  <a:cubicBezTo>
                    <a:pt x="-76" y="1319"/>
                    <a:pt x="-415" y="3108"/>
                    <a:pt x="547" y="4394"/>
                  </a:cubicBezTo>
                  <a:cubicBezTo>
                    <a:pt x="3885" y="8832"/>
                    <a:pt x="7573" y="13008"/>
                    <a:pt x="11601" y="16879"/>
                  </a:cubicBezTo>
                  <a:cubicBezTo>
                    <a:pt x="13050" y="18296"/>
                    <a:pt x="14555" y="19637"/>
                    <a:pt x="16093" y="20946"/>
                  </a:cubicBezTo>
                  <a:cubicBezTo>
                    <a:pt x="16636" y="21393"/>
                    <a:pt x="17304" y="21600"/>
                    <a:pt x="17960" y="21600"/>
                  </a:cubicBezTo>
                  <a:cubicBezTo>
                    <a:pt x="18764" y="21600"/>
                    <a:pt x="19567" y="21284"/>
                    <a:pt x="20133" y="20651"/>
                  </a:cubicBezTo>
                  <a:cubicBezTo>
                    <a:pt x="21185" y="19496"/>
                    <a:pt x="21061" y="17751"/>
                    <a:pt x="19884" y="16737"/>
                  </a:cubicBezTo>
                  <a:cubicBezTo>
                    <a:pt x="18424" y="15516"/>
                    <a:pt x="17032" y="14262"/>
                    <a:pt x="15675" y="12953"/>
                  </a:cubicBezTo>
                  <a:cubicBezTo>
                    <a:pt x="11884" y="9279"/>
                    <a:pt x="8388" y="5343"/>
                    <a:pt x="5242" y="1167"/>
                  </a:cubicBezTo>
                  <a:cubicBezTo>
                    <a:pt x="4665" y="414"/>
                    <a:pt x="3783" y="0"/>
                    <a:pt x="2878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/>
            </a:p>
          </p:txBody>
        </p:sp>
        <p:sp>
          <p:nvSpPr>
            <p:cNvPr id="260" name="Google Shape;6921;p58"/>
            <p:cNvSpPr/>
            <p:nvPr/>
          </p:nvSpPr>
          <p:spPr>
            <a:xfrm>
              <a:off x="113386" y="287835"/>
              <a:ext cx="18285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60" h="21600" fill="norm" stroke="1" extrusionOk="0">
                  <a:moveTo>
                    <a:pt x="3591" y="0"/>
                  </a:moveTo>
                  <a:cubicBezTo>
                    <a:pt x="2307" y="0"/>
                    <a:pt x="1087" y="1405"/>
                    <a:pt x="483" y="3788"/>
                  </a:cubicBezTo>
                  <a:lnTo>
                    <a:pt x="278" y="4641"/>
                  </a:lnTo>
                  <a:cubicBezTo>
                    <a:pt x="-403" y="7325"/>
                    <a:pt x="213" y="10612"/>
                    <a:pt x="1652" y="11741"/>
                  </a:cubicBezTo>
                  <a:cubicBezTo>
                    <a:pt x="6442" y="15529"/>
                    <a:pt x="11360" y="18740"/>
                    <a:pt x="16381" y="21349"/>
                  </a:cubicBezTo>
                  <a:cubicBezTo>
                    <a:pt x="16690" y="21500"/>
                    <a:pt x="16998" y="21600"/>
                    <a:pt x="17306" y="21600"/>
                  </a:cubicBezTo>
                  <a:cubicBezTo>
                    <a:pt x="18603" y="21600"/>
                    <a:pt x="19836" y="20220"/>
                    <a:pt x="20375" y="17887"/>
                  </a:cubicBezTo>
                  <a:cubicBezTo>
                    <a:pt x="21197" y="14275"/>
                    <a:pt x="20170" y="10110"/>
                    <a:pt x="18231" y="9107"/>
                  </a:cubicBezTo>
                  <a:cubicBezTo>
                    <a:pt x="13685" y="6723"/>
                    <a:pt x="9241" y="3863"/>
                    <a:pt x="4888" y="502"/>
                  </a:cubicBezTo>
                  <a:cubicBezTo>
                    <a:pt x="4464" y="176"/>
                    <a:pt x="4027" y="0"/>
                    <a:pt x="3591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/>
            </a:p>
          </p:txBody>
        </p:sp>
        <p:sp>
          <p:nvSpPr>
            <p:cNvPr id="261" name="Google Shape;6922;p58"/>
            <p:cNvSpPr/>
            <p:nvPr/>
          </p:nvSpPr>
          <p:spPr>
            <a:xfrm>
              <a:off x="88279" y="275211"/>
              <a:ext cx="21891" cy="156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54" h="21600" fill="norm" stroke="1" extrusionOk="0">
                  <a:moveTo>
                    <a:pt x="2758" y="0"/>
                  </a:moveTo>
                  <a:cubicBezTo>
                    <a:pt x="1925" y="0"/>
                    <a:pt x="1102" y="547"/>
                    <a:pt x="560" y="1580"/>
                  </a:cubicBezTo>
                  <a:cubicBezTo>
                    <a:pt x="-360" y="3331"/>
                    <a:pt x="-122" y="5834"/>
                    <a:pt x="1091" y="7164"/>
                  </a:cubicBezTo>
                  <a:cubicBezTo>
                    <a:pt x="6071" y="12497"/>
                    <a:pt x="11344" y="17189"/>
                    <a:pt x="16866" y="21193"/>
                  </a:cubicBezTo>
                  <a:cubicBezTo>
                    <a:pt x="17266" y="21475"/>
                    <a:pt x="17678" y="21600"/>
                    <a:pt x="18089" y="21600"/>
                  </a:cubicBezTo>
                  <a:cubicBezTo>
                    <a:pt x="19107" y="21600"/>
                    <a:pt x="20103" y="20771"/>
                    <a:pt x="20580" y="19363"/>
                  </a:cubicBezTo>
                  <a:cubicBezTo>
                    <a:pt x="21240" y="17393"/>
                    <a:pt x="20666" y="15000"/>
                    <a:pt x="19302" y="14030"/>
                  </a:cubicBezTo>
                  <a:cubicBezTo>
                    <a:pt x="14094" y="10245"/>
                    <a:pt x="9103" y="5818"/>
                    <a:pt x="4426" y="798"/>
                  </a:cubicBezTo>
                  <a:cubicBezTo>
                    <a:pt x="3928" y="266"/>
                    <a:pt x="3343" y="0"/>
                    <a:pt x="2758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/>
            </a:p>
          </p:txBody>
        </p:sp>
        <p:sp>
          <p:nvSpPr>
            <p:cNvPr id="262" name="Google Shape;6923;p58"/>
            <p:cNvSpPr/>
            <p:nvPr/>
          </p:nvSpPr>
          <p:spPr>
            <a:xfrm>
              <a:off x="611187" y="291543"/>
              <a:ext cx="22947" cy="454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74" h="21600" fill="norm" stroke="1" extrusionOk="0">
                  <a:moveTo>
                    <a:pt x="18612" y="0"/>
                  </a:moveTo>
                  <a:cubicBezTo>
                    <a:pt x="17358" y="0"/>
                    <a:pt x="16241" y="443"/>
                    <a:pt x="15936" y="1087"/>
                  </a:cubicBezTo>
                  <a:cubicBezTo>
                    <a:pt x="13712" y="5693"/>
                    <a:pt x="10235" y="10121"/>
                    <a:pt x="5631" y="14241"/>
                  </a:cubicBezTo>
                  <a:lnTo>
                    <a:pt x="2944" y="13420"/>
                  </a:lnTo>
                  <a:cubicBezTo>
                    <a:pt x="2733" y="13355"/>
                    <a:pt x="2512" y="13328"/>
                    <a:pt x="2291" y="13328"/>
                  </a:cubicBezTo>
                  <a:cubicBezTo>
                    <a:pt x="1648" y="13328"/>
                    <a:pt x="1037" y="13576"/>
                    <a:pt x="984" y="13944"/>
                  </a:cubicBezTo>
                  <a:lnTo>
                    <a:pt x="4" y="20892"/>
                  </a:lnTo>
                  <a:cubicBezTo>
                    <a:pt x="-59" y="21297"/>
                    <a:pt x="594" y="21600"/>
                    <a:pt x="1300" y="21600"/>
                  </a:cubicBezTo>
                  <a:cubicBezTo>
                    <a:pt x="1543" y="21600"/>
                    <a:pt x="1774" y="21568"/>
                    <a:pt x="1996" y="21497"/>
                  </a:cubicBezTo>
                  <a:lnTo>
                    <a:pt x="13407" y="17729"/>
                  </a:lnTo>
                  <a:cubicBezTo>
                    <a:pt x="14218" y="17458"/>
                    <a:pt x="14197" y="16853"/>
                    <a:pt x="13375" y="16604"/>
                  </a:cubicBezTo>
                  <a:lnTo>
                    <a:pt x="10246" y="15642"/>
                  </a:lnTo>
                  <a:cubicBezTo>
                    <a:pt x="15156" y="11273"/>
                    <a:pt x="18844" y="6558"/>
                    <a:pt x="21204" y="1660"/>
                  </a:cubicBezTo>
                  <a:cubicBezTo>
                    <a:pt x="21541" y="925"/>
                    <a:pt x="20624" y="189"/>
                    <a:pt x="19181" y="32"/>
                  </a:cubicBezTo>
                  <a:cubicBezTo>
                    <a:pt x="18991" y="11"/>
                    <a:pt x="18801" y="0"/>
                    <a:pt x="18612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/>
            </a:p>
          </p:txBody>
        </p:sp>
        <p:sp>
          <p:nvSpPr>
            <p:cNvPr id="263" name="Google Shape;6924;p58"/>
            <p:cNvSpPr/>
            <p:nvPr/>
          </p:nvSpPr>
          <p:spPr>
            <a:xfrm>
              <a:off x="627534" y="259130"/>
              <a:ext cx="12701" cy="283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53" h="21600" fill="norm" stroke="1" extrusionOk="0">
                  <a:moveTo>
                    <a:pt x="11892" y="0"/>
                  </a:moveTo>
                  <a:cubicBezTo>
                    <a:pt x="11658" y="0"/>
                    <a:pt x="11424" y="9"/>
                    <a:pt x="11190" y="9"/>
                  </a:cubicBezTo>
                  <a:cubicBezTo>
                    <a:pt x="6575" y="95"/>
                    <a:pt x="3064" y="1119"/>
                    <a:pt x="3332" y="2333"/>
                  </a:cubicBezTo>
                  <a:cubicBezTo>
                    <a:pt x="3633" y="3800"/>
                    <a:pt x="3867" y="5266"/>
                    <a:pt x="3867" y="6732"/>
                  </a:cubicBezTo>
                  <a:cubicBezTo>
                    <a:pt x="3867" y="10861"/>
                    <a:pt x="2563" y="14955"/>
                    <a:pt x="122" y="19024"/>
                  </a:cubicBezTo>
                  <a:cubicBezTo>
                    <a:pt x="-647" y="20195"/>
                    <a:pt x="2295" y="21322"/>
                    <a:pt x="6809" y="21557"/>
                  </a:cubicBezTo>
                  <a:cubicBezTo>
                    <a:pt x="7378" y="21583"/>
                    <a:pt x="7946" y="21600"/>
                    <a:pt x="8515" y="21600"/>
                  </a:cubicBezTo>
                  <a:cubicBezTo>
                    <a:pt x="12594" y="21600"/>
                    <a:pt x="16205" y="20845"/>
                    <a:pt x="16941" y="19761"/>
                  </a:cubicBezTo>
                  <a:cubicBezTo>
                    <a:pt x="19549" y="15458"/>
                    <a:pt x="20886" y="11095"/>
                    <a:pt x="20953" y="6732"/>
                  </a:cubicBezTo>
                  <a:cubicBezTo>
                    <a:pt x="20953" y="5161"/>
                    <a:pt x="20686" y="3583"/>
                    <a:pt x="20284" y="2013"/>
                  </a:cubicBezTo>
                  <a:cubicBezTo>
                    <a:pt x="19950" y="876"/>
                    <a:pt x="16238" y="0"/>
                    <a:pt x="11892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/>
            </a:p>
          </p:txBody>
        </p:sp>
        <p:sp>
          <p:nvSpPr>
            <p:cNvPr id="264" name="Google Shape;6925;p58"/>
            <p:cNvSpPr/>
            <p:nvPr/>
          </p:nvSpPr>
          <p:spPr>
            <a:xfrm>
              <a:off x="616162" y="209692"/>
              <a:ext cx="12701" cy="172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54" h="21600" fill="norm" stroke="1" extrusionOk="0">
                  <a:moveTo>
                    <a:pt x="4815" y="0"/>
                  </a:moveTo>
                  <a:cubicBezTo>
                    <a:pt x="4271" y="0"/>
                    <a:pt x="3709" y="57"/>
                    <a:pt x="3185" y="213"/>
                  </a:cubicBezTo>
                  <a:cubicBezTo>
                    <a:pt x="332" y="1036"/>
                    <a:pt x="-852" y="3477"/>
                    <a:pt x="662" y="5421"/>
                  </a:cubicBezTo>
                  <a:cubicBezTo>
                    <a:pt x="4213" y="9892"/>
                    <a:pt x="7415" y="14532"/>
                    <a:pt x="10249" y="19273"/>
                  </a:cubicBezTo>
                  <a:cubicBezTo>
                    <a:pt x="11064" y="20720"/>
                    <a:pt x="12985" y="21600"/>
                    <a:pt x="15023" y="21600"/>
                  </a:cubicBezTo>
                  <a:cubicBezTo>
                    <a:pt x="15586" y="21600"/>
                    <a:pt x="16168" y="21529"/>
                    <a:pt x="16731" y="21387"/>
                  </a:cubicBezTo>
                  <a:lnTo>
                    <a:pt x="17410" y="21203"/>
                  </a:lnTo>
                  <a:cubicBezTo>
                    <a:pt x="19622" y="20663"/>
                    <a:pt x="20748" y="18875"/>
                    <a:pt x="19836" y="17300"/>
                  </a:cubicBezTo>
                  <a:cubicBezTo>
                    <a:pt x="16789" y="12035"/>
                    <a:pt x="13276" y="6911"/>
                    <a:pt x="9375" y="1958"/>
                  </a:cubicBezTo>
                  <a:cubicBezTo>
                    <a:pt x="8405" y="752"/>
                    <a:pt x="6639" y="0"/>
                    <a:pt x="4815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/>
            </a:p>
          </p:txBody>
        </p:sp>
        <p:sp>
          <p:nvSpPr>
            <p:cNvPr id="265" name="Google Shape;6926;p58"/>
            <p:cNvSpPr/>
            <p:nvPr/>
          </p:nvSpPr>
          <p:spPr>
            <a:xfrm>
              <a:off x="624771" y="230661"/>
              <a:ext cx="12701" cy="241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90" h="21600" fill="norm" stroke="1" extrusionOk="0">
                  <a:moveTo>
                    <a:pt x="5838" y="0"/>
                  </a:moveTo>
                  <a:cubicBezTo>
                    <a:pt x="5197" y="0"/>
                    <a:pt x="4557" y="51"/>
                    <a:pt x="3916" y="152"/>
                  </a:cubicBezTo>
                  <a:cubicBezTo>
                    <a:pt x="873" y="619"/>
                    <a:pt x="-729" y="2081"/>
                    <a:pt x="324" y="3431"/>
                  </a:cubicBezTo>
                  <a:cubicBezTo>
                    <a:pt x="4168" y="8628"/>
                    <a:pt x="7074" y="13967"/>
                    <a:pt x="8858" y="19377"/>
                  </a:cubicBezTo>
                  <a:cubicBezTo>
                    <a:pt x="9270" y="20666"/>
                    <a:pt x="11787" y="21600"/>
                    <a:pt x="14647" y="21600"/>
                  </a:cubicBezTo>
                  <a:cubicBezTo>
                    <a:pt x="14922" y="21600"/>
                    <a:pt x="15174" y="21590"/>
                    <a:pt x="15448" y="21570"/>
                  </a:cubicBezTo>
                  <a:cubicBezTo>
                    <a:pt x="18652" y="21377"/>
                    <a:pt x="20871" y="20077"/>
                    <a:pt x="20436" y="18667"/>
                  </a:cubicBezTo>
                  <a:lnTo>
                    <a:pt x="20413" y="18667"/>
                  </a:lnTo>
                  <a:cubicBezTo>
                    <a:pt x="18491" y="12921"/>
                    <a:pt x="15448" y="7268"/>
                    <a:pt x="11352" y="1756"/>
                  </a:cubicBezTo>
                  <a:cubicBezTo>
                    <a:pt x="10506" y="680"/>
                    <a:pt x="8240" y="0"/>
                    <a:pt x="5838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/>
            </a:p>
          </p:txBody>
        </p:sp>
        <p:sp>
          <p:nvSpPr>
            <p:cNvPr id="266" name="Google Shape;6927;p58"/>
            <p:cNvSpPr/>
            <p:nvPr/>
          </p:nvSpPr>
          <p:spPr>
            <a:xfrm>
              <a:off x="506586" y="679487"/>
              <a:ext cx="46564" cy="232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38" h="21600" fill="norm" stroke="1" extrusionOk="0">
                  <a:moveTo>
                    <a:pt x="19891" y="0"/>
                  </a:moveTo>
                  <a:cubicBezTo>
                    <a:pt x="19647" y="0"/>
                    <a:pt x="19403" y="137"/>
                    <a:pt x="19186" y="411"/>
                  </a:cubicBezTo>
                  <a:cubicBezTo>
                    <a:pt x="15282" y="5189"/>
                    <a:pt x="11073" y="8838"/>
                    <a:pt x="6683" y="11254"/>
                  </a:cubicBezTo>
                  <a:lnTo>
                    <a:pt x="6299" y="8227"/>
                  </a:lnTo>
                  <a:cubicBezTo>
                    <a:pt x="6227" y="7604"/>
                    <a:pt x="5957" y="7246"/>
                    <a:pt x="5682" y="7246"/>
                  </a:cubicBezTo>
                  <a:cubicBezTo>
                    <a:pt x="5537" y="7246"/>
                    <a:pt x="5387" y="7341"/>
                    <a:pt x="5263" y="7562"/>
                  </a:cubicBezTo>
                  <a:lnTo>
                    <a:pt x="219" y="16453"/>
                  </a:lnTo>
                  <a:cubicBezTo>
                    <a:pt x="-175" y="17139"/>
                    <a:pt x="-9" y="18457"/>
                    <a:pt x="499" y="18700"/>
                  </a:cubicBezTo>
                  <a:lnTo>
                    <a:pt x="7025" y="21568"/>
                  </a:lnTo>
                  <a:cubicBezTo>
                    <a:pt x="7072" y="21589"/>
                    <a:pt x="7118" y="21600"/>
                    <a:pt x="7165" y="21600"/>
                  </a:cubicBezTo>
                  <a:cubicBezTo>
                    <a:pt x="7564" y="21600"/>
                    <a:pt x="7885" y="20830"/>
                    <a:pt x="7777" y="19976"/>
                  </a:cubicBezTo>
                  <a:lnTo>
                    <a:pt x="7341" y="16464"/>
                  </a:lnTo>
                  <a:cubicBezTo>
                    <a:pt x="12012" y="13901"/>
                    <a:pt x="16485" y="10020"/>
                    <a:pt x="20627" y="4915"/>
                  </a:cubicBezTo>
                  <a:cubicBezTo>
                    <a:pt x="21244" y="4134"/>
                    <a:pt x="21425" y="2479"/>
                    <a:pt x="21026" y="1255"/>
                  </a:cubicBezTo>
                  <a:cubicBezTo>
                    <a:pt x="20762" y="443"/>
                    <a:pt x="20331" y="0"/>
                    <a:pt x="19891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/>
            </a:p>
          </p:txBody>
        </p:sp>
        <p:sp>
          <p:nvSpPr>
            <p:cNvPr id="267" name="Google Shape;6928;p58"/>
            <p:cNvSpPr/>
            <p:nvPr/>
          </p:nvSpPr>
          <p:spPr>
            <a:xfrm>
              <a:off x="555736" y="658735"/>
              <a:ext cx="22517" cy="209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46" h="21600" fill="norm" stroke="1" extrusionOk="0">
                  <a:moveTo>
                    <a:pt x="18253" y="0"/>
                  </a:moveTo>
                  <a:cubicBezTo>
                    <a:pt x="17503" y="0"/>
                    <a:pt x="16763" y="352"/>
                    <a:pt x="16223" y="1020"/>
                  </a:cubicBezTo>
                  <a:cubicBezTo>
                    <a:pt x="15039" y="2508"/>
                    <a:pt x="13823" y="3950"/>
                    <a:pt x="12555" y="5356"/>
                  </a:cubicBezTo>
                  <a:cubicBezTo>
                    <a:pt x="9002" y="9282"/>
                    <a:pt x="5186" y="12904"/>
                    <a:pt x="1126" y="16162"/>
                  </a:cubicBezTo>
                  <a:cubicBezTo>
                    <a:pt x="-48" y="17100"/>
                    <a:pt x="-344" y="18881"/>
                    <a:pt x="428" y="20240"/>
                  </a:cubicBezTo>
                  <a:cubicBezTo>
                    <a:pt x="956" y="21119"/>
                    <a:pt x="1813" y="21600"/>
                    <a:pt x="2690" y="21600"/>
                  </a:cubicBezTo>
                  <a:cubicBezTo>
                    <a:pt x="3230" y="21600"/>
                    <a:pt x="3779" y="21412"/>
                    <a:pt x="4255" y="21049"/>
                  </a:cubicBezTo>
                  <a:cubicBezTo>
                    <a:pt x="8558" y="17568"/>
                    <a:pt x="12608" y="13748"/>
                    <a:pt x="16361" y="9599"/>
                  </a:cubicBezTo>
                  <a:cubicBezTo>
                    <a:pt x="17735" y="8075"/>
                    <a:pt x="19036" y="6516"/>
                    <a:pt x="20304" y="4922"/>
                  </a:cubicBezTo>
                  <a:cubicBezTo>
                    <a:pt x="21256" y="3680"/>
                    <a:pt x="21140" y="1805"/>
                    <a:pt x="20019" y="738"/>
                  </a:cubicBezTo>
                  <a:cubicBezTo>
                    <a:pt x="19512" y="246"/>
                    <a:pt x="18877" y="0"/>
                    <a:pt x="18253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/>
            </a:p>
          </p:txBody>
        </p:sp>
        <p:sp>
          <p:nvSpPr>
            <p:cNvPr id="268" name="Google Shape;6929;p58"/>
            <p:cNvSpPr/>
            <p:nvPr/>
          </p:nvSpPr>
          <p:spPr>
            <a:xfrm>
              <a:off x="591466" y="613298"/>
              <a:ext cx="12701" cy="182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71" h="21600" fill="norm" stroke="1" extrusionOk="0">
                  <a:moveTo>
                    <a:pt x="14320" y="0"/>
                  </a:moveTo>
                  <a:cubicBezTo>
                    <a:pt x="11708" y="0"/>
                    <a:pt x="9238" y="994"/>
                    <a:pt x="8532" y="2539"/>
                  </a:cubicBezTo>
                  <a:cubicBezTo>
                    <a:pt x="6296" y="7294"/>
                    <a:pt x="3614" y="11942"/>
                    <a:pt x="461" y="16496"/>
                  </a:cubicBezTo>
                  <a:cubicBezTo>
                    <a:pt x="-786" y="18269"/>
                    <a:pt x="579" y="20270"/>
                    <a:pt x="3543" y="21103"/>
                  </a:cubicBezTo>
                  <a:lnTo>
                    <a:pt x="4343" y="21318"/>
                  </a:lnTo>
                  <a:cubicBezTo>
                    <a:pt x="5049" y="21519"/>
                    <a:pt x="5802" y="21600"/>
                    <a:pt x="6532" y="21600"/>
                  </a:cubicBezTo>
                  <a:cubicBezTo>
                    <a:pt x="8438" y="21600"/>
                    <a:pt x="10249" y="20969"/>
                    <a:pt x="11002" y="19881"/>
                  </a:cubicBezTo>
                  <a:cubicBezTo>
                    <a:pt x="14579" y="14870"/>
                    <a:pt x="17567" y="9725"/>
                    <a:pt x="20061" y="4473"/>
                  </a:cubicBezTo>
                  <a:cubicBezTo>
                    <a:pt x="20814" y="2821"/>
                    <a:pt x="19496" y="994"/>
                    <a:pt x="16767" y="296"/>
                  </a:cubicBezTo>
                  <a:cubicBezTo>
                    <a:pt x="15967" y="94"/>
                    <a:pt x="15143" y="0"/>
                    <a:pt x="1432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/>
            </a:p>
          </p:txBody>
        </p:sp>
        <p:sp>
          <p:nvSpPr>
            <p:cNvPr id="269" name="Google Shape;6930;p58"/>
            <p:cNvSpPr/>
            <p:nvPr/>
          </p:nvSpPr>
          <p:spPr>
            <a:xfrm>
              <a:off x="578847" y="634811"/>
              <a:ext cx="15706" cy="218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71" h="21600" fill="norm" stroke="1" extrusionOk="0">
                  <a:moveTo>
                    <a:pt x="16762" y="0"/>
                  </a:moveTo>
                  <a:cubicBezTo>
                    <a:pt x="15348" y="0"/>
                    <a:pt x="14008" y="583"/>
                    <a:pt x="13368" y="1593"/>
                  </a:cubicBezTo>
                  <a:cubicBezTo>
                    <a:pt x="9766" y="7002"/>
                    <a:pt x="5538" y="12163"/>
                    <a:pt x="774" y="17033"/>
                  </a:cubicBezTo>
                  <a:cubicBezTo>
                    <a:pt x="-491" y="18290"/>
                    <a:pt x="-178" y="20074"/>
                    <a:pt x="1519" y="21017"/>
                  </a:cubicBezTo>
                  <a:cubicBezTo>
                    <a:pt x="2203" y="21409"/>
                    <a:pt x="3007" y="21600"/>
                    <a:pt x="3811" y="21600"/>
                  </a:cubicBezTo>
                  <a:cubicBezTo>
                    <a:pt x="4957" y="21600"/>
                    <a:pt x="6074" y="21218"/>
                    <a:pt x="6833" y="20478"/>
                  </a:cubicBezTo>
                  <a:cubicBezTo>
                    <a:pt x="11880" y="15328"/>
                    <a:pt x="16360" y="9841"/>
                    <a:pt x="20186" y="4118"/>
                  </a:cubicBezTo>
                  <a:cubicBezTo>
                    <a:pt x="21109" y="2693"/>
                    <a:pt x="20320" y="965"/>
                    <a:pt x="18415" y="281"/>
                  </a:cubicBezTo>
                  <a:cubicBezTo>
                    <a:pt x="17879" y="90"/>
                    <a:pt x="17313" y="0"/>
                    <a:pt x="16762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/>
            </a:p>
          </p:txBody>
        </p:sp>
      </p:grpSp>
      <p:grpSp>
        <p:nvGrpSpPr>
          <p:cNvPr id="275" name="Google Shape;7494;p59"/>
          <p:cNvGrpSpPr/>
          <p:nvPr/>
        </p:nvGrpSpPr>
        <p:grpSpPr>
          <a:xfrm>
            <a:off x="1277975" y="5253449"/>
            <a:ext cx="1430712" cy="751238"/>
            <a:chOff x="0" y="0"/>
            <a:chExt cx="1430710" cy="751236"/>
          </a:xfrm>
        </p:grpSpPr>
        <p:sp>
          <p:nvSpPr>
            <p:cNvPr id="271" name="Google Shape;7495;p59"/>
            <p:cNvSpPr/>
            <p:nvPr/>
          </p:nvSpPr>
          <p:spPr>
            <a:xfrm>
              <a:off x="52885" y="122010"/>
              <a:ext cx="1333945" cy="5228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8294" fill="norm" stroke="1" extrusionOk="0">
                  <a:moveTo>
                    <a:pt x="0" y="16420"/>
                  </a:moveTo>
                  <a:cubicBezTo>
                    <a:pt x="403" y="15767"/>
                    <a:pt x="1529" y="12249"/>
                    <a:pt x="2418" y="12502"/>
                  </a:cubicBezTo>
                  <a:cubicBezTo>
                    <a:pt x="3308" y="12754"/>
                    <a:pt x="4552" y="19963"/>
                    <a:pt x="5339" y="17936"/>
                  </a:cubicBezTo>
                  <a:cubicBezTo>
                    <a:pt x="6125" y="15908"/>
                    <a:pt x="6445" y="2310"/>
                    <a:pt x="7139" y="337"/>
                  </a:cubicBezTo>
                  <a:cubicBezTo>
                    <a:pt x="7832" y="-1637"/>
                    <a:pt x="8616" y="5710"/>
                    <a:pt x="9499" y="6095"/>
                  </a:cubicBezTo>
                  <a:cubicBezTo>
                    <a:pt x="10382" y="6480"/>
                    <a:pt x="11636" y="1884"/>
                    <a:pt x="12439" y="2648"/>
                  </a:cubicBezTo>
                  <a:cubicBezTo>
                    <a:pt x="13243" y="3412"/>
                    <a:pt x="13575" y="9171"/>
                    <a:pt x="14320" y="10677"/>
                  </a:cubicBezTo>
                  <a:cubicBezTo>
                    <a:pt x="15065" y="12183"/>
                    <a:pt x="16068" y="10652"/>
                    <a:pt x="16908" y="11685"/>
                  </a:cubicBezTo>
                  <a:cubicBezTo>
                    <a:pt x="17748" y="12719"/>
                    <a:pt x="18578" y="17281"/>
                    <a:pt x="19360" y="16881"/>
                  </a:cubicBezTo>
                  <a:cubicBezTo>
                    <a:pt x="20142" y="16481"/>
                    <a:pt x="21227" y="10552"/>
                    <a:pt x="21600" y="9286"/>
                  </a:cubicBezTo>
                </a:path>
              </a:pathLst>
            </a:custGeom>
            <a:noFill/>
            <a:ln w="19050" cap="flat">
              <a:solidFill>
                <a:srgbClr val="FFFFFF"/>
              </a:solidFill>
              <a:prstDash val="solid"/>
              <a:round/>
              <a:headEnd type="oval" w="med" len="med"/>
              <a:tailEnd type="oval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grpSp>
          <p:nvGrpSpPr>
            <p:cNvPr id="274" name="Google Shape;7496;p59"/>
            <p:cNvGrpSpPr/>
            <p:nvPr/>
          </p:nvGrpSpPr>
          <p:grpSpPr>
            <a:xfrm>
              <a:off x="-1" y="0"/>
              <a:ext cx="1430712" cy="751238"/>
              <a:chOff x="0" y="0"/>
              <a:chExt cx="1430710" cy="751236"/>
            </a:xfrm>
          </p:grpSpPr>
          <p:sp>
            <p:nvSpPr>
              <p:cNvPr id="272" name="Google Shape;7497;p59"/>
              <p:cNvSpPr/>
              <p:nvPr/>
            </p:nvSpPr>
            <p:spPr>
              <a:xfrm flipH="1">
                <a:off x="0" y="0"/>
                <a:ext cx="1" cy="751238"/>
              </a:xfrm>
              <a:prstGeom prst="line">
                <a:avLst/>
              </a:prstGeom>
              <a:noFill/>
              <a:ln w="9525" cap="flat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273" name="Google Shape;7498;p59"/>
              <p:cNvSpPr/>
              <p:nvPr/>
            </p:nvSpPr>
            <p:spPr>
              <a:xfrm>
                <a:off x="1624" y="748210"/>
                <a:ext cx="1429087" cy="1"/>
              </a:xfrm>
              <a:prstGeom prst="line">
                <a:avLst/>
              </a:prstGeom>
              <a:noFill/>
              <a:ln w="9525" cap="flat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</p:grpSp>
      </p:grp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